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8"/>
  </p:notesMasterIdLst>
  <p:handoutMasterIdLst>
    <p:handoutMasterId r:id="rId19"/>
  </p:handoutMasterIdLst>
  <p:sldIdLst>
    <p:sldId id="272" r:id="rId6"/>
    <p:sldId id="374" r:id="rId7"/>
    <p:sldId id="2147478802" r:id="rId8"/>
    <p:sldId id="2147478834" r:id="rId9"/>
    <p:sldId id="2147478817" r:id="rId10"/>
    <p:sldId id="2147478844" r:id="rId11"/>
    <p:sldId id="2147478842" r:id="rId12"/>
    <p:sldId id="2147478824" r:id="rId13"/>
    <p:sldId id="2147478796" r:id="rId14"/>
    <p:sldId id="261" r:id="rId15"/>
    <p:sldId id="271" r:id="rId16"/>
    <p:sldId id="214747877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AE6B579D-8513-406E-A3C4-9EA25642A84B}">
          <p14:sldIdLst>
            <p14:sldId id="272"/>
            <p14:sldId id="374"/>
          </p14:sldIdLst>
        </p14:section>
        <p14:section name="Reliability Results on BaseCase" id="{996BD3DA-26F5-42B4-A3E1-CC5C904BD4AF}">
          <p14:sldIdLst>
            <p14:sldId id="2147478802"/>
            <p14:sldId id="2147478834"/>
          </p14:sldIdLst>
        </p14:section>
        <p14:section name="Additional Analysis - Preferred Option" id="{9D079278-C518-4250-BB1C-BA7970347E50}">
          <p14:sldIdLst>
            <p14:sldId id="2147478817"/>
            <p14:sldId id="2147478844"/>
            <p14:sldId id="2147478842"/>
          </p14:sldIdLst>
        </p14:section>
        <p14:section name="ERCOT Recommended Option" id="{72491126-CD37-42DC-A0A3-EB5E2CA35953}">
          <p14:sldIdLst>
            <p14:sldId id="2147478824"/>
            <p14:sldId id="2147478796"/>
          </p14:sldIdLst>
        </p14:section>
        <p14:section name="Moving Forward" id="{A21236E9-C27F-4E63-A216-3E61FEBAB93D}">
          <p14:sldIdLst/>
        </p14:section>
        <p14:section name="Thank you!" id="{23D286EB-4A5F-4000-8397-A08BDC1C28B0}">
          <p14:sldIdLst>
            <p14:sldId id="261"/>
          </p14:sldIdLst>
        </p14:section>
        <p14:section name="Appendix" id="{C1140531-B23B-466D-91A4-BF85FE9845A4}">
          <p14:sldIdLst>
            <p14:sldId id="271"/>
            <p14:sldId id="214747877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2FE15F-B24D-923F-93DA-036D91E4413F}" name="Ahmed, Tanzila" initials="TA" userId="S::Tanzila.Ahmed@ercot.com::ea06b024-ef11-47eb-8d9d-0be56109653e" providerId="AD"/>
  <p188:author id="{CEFC3FB5-AC48-DF78-E8CC-2725B05A89E1}" name="Penti, Abishek" initials="AP" userId="S::Abishek.Penti@ercot.com::aecc7d55-d0ce-43f0-80b7-e0b0bbe3faf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100"/>
    <a:srgbClr val="890C58"/>
    <a:srgbClr val="FF8200"/>
    <a:srgbClr val="5B6770"/>
    <a:srgbClr val="FFBDBD"/>
    <a:srgbClr val="FFEEB9"/>
    <a:srgbClr val="AA0000"/>
    <a:srgbClr val="FFD1D1"/>
    <a:srgbClr val="279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97" d="100"/>
          <a:sy n="97" d="100"/>
        </p:scale>
        <p:origin x="1110" y="306"/>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4/17/2026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4/17/2026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2</a:t>
            </a:fld>
            <a:endParaRPr lang="en-US"/>
          </a:p>
        </p:txBody>
      </p:sp>
    </p:spTree>
    <p:extLst>
      <p:ext uri="{BB962C8B-B14F-4D97-AF65-F5344CB8AC3E}">
        <p14:creationId xmlns:p14="http://schemas.microsoft.com/office/powerpoint/2010/main" val="3326048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a:t>*check the # of </a:t>
            </a:r>
            <a:r>
              <a:rPr lang="en-US" err="1"/>
              <a:t>ctgs</a:t>
            </a:r>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3</a:t>
            </a:fld>
            <a:endParaRPr lang="en-US"/>
          </a:p>
        </p:txBody>
      </p:sp>
    </p:spTree>
    <p:extLst>
      <p:ext uri="{BB962C8B-B14F-4D97-AF65-F5344CB8AC3E}">
        <p14:creationId xmlns:p14="http://schemas.microsoft.com/office/powerpoint/2010/main" val="1833415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7C4C1-D7D2-5381-277F-54470006A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0E15-185C-0AB3-8FD4-4FC9EE475B0C}"/>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24EE2CFB-85E3-8C64-EDFA-091CC3644821}"/>
              </a:ext>
            </a:extLst>
          </p:cNvPr>
          <p:cNvSpPr>
            <a:spLocks noGrp="1"/>
          </p:cNvSpPr>
          <p:nvPr>
            <p:ph type="body" idx="1"/>
          </p:nvPr>
        </p:nvSpPr>
        <p:spPr/>
        <p:txBody>
          <a:bodyPr/>
          <a:lstStyle/>
          <a:p>
            <a:r>
              <a:rPr lang="en-US"/>
              <a:t>*check the # of </a:t>
            </a:r>
            <a:r>
              <a:rPr lang="en-US" err="1"/>
              <a:t>ctgs</a:t>
            </a:r>
            <a:endParaRPr lang="en-US"/>
          </a:p>
        </p:txBody>
      </p:sp>
      <p:sp>
        <p:nvSpPr>
          <p:cNvPr id="4" name="Slide Number Placeholder 3">
            <a:extLst>
              <a:ext uri="{FF2B5EF4-FFF2-40B4-BE49-F238E27FC236}">
                <a16:creationId xmlns:a16="http://schemas.microsoft.com/office/drawing/2014/main" id="{6431FC79-B0BC-3B7E-8F0C-085D18B58973}"/>
              </a:ext>
            </a:extLst>
          </p:cNvPr>
          <p:cNvSpPr>
            <a:spLocks noGrp="1"/>
          </p:cNvSpPr>
          <p:nvPr>
            <p:ph type="sldNum" sz="quarter" idx="5"/>
          </p:nvPr>
        </p:nvSpPr>
        <p:spPr/>
        <p:txBody>
          <a:bodyPr/>
          <a:lstStyle/>
          <a:p>
            <a:fld id="{F62AC51D-6DAA-4455-8EA7-D54B64909A85}" type="slidenum">
              <a:rPr lang="en-US" smtClean="0"/>
              <a:t>4</a:t>
            </a:fld>
            <a:endParaRPr lang="en-US"/>
          </a:p>
        </p:txBody>
      </p:sp>
    </p:spTree>
    <p:extLst>
      <p:ext uri="{BB962C8B-B14F-4D97-AF65-F5344CB8AC3E}">
        <p14:creationId xmlns:p14="http://schemas.microsoft.com/office/powerpoint/2010/main" val="3471793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18825-0DDA-B142-733D-06B4B8A44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6DD955-BA76-D83E-16B2-8CFFD10BC0A4}"/>
              </a:ext>
            </a:extLst>
          </p:cNvPr>
          <p:cNvSpPr>
            <a:spLocks noGrp="1" noRot="1" noChangeAspect="1"/>
          </p:cNvSpPr>
          <p:nvPr>
            <p:ph type="sldImg"/>
          </p:nvPr>
        </p:nvSpPr>
        <p:spPr>
          <a:xfrm>
            <a:off x="406400" y="696913"/>
            <a:ext cx="6197600" cy="3486150"/>
          </a:xfrm>
        </p:spPr>
      </p:sp>
      <p:sp>
        <p:nvSpPr>
          <p:cNvPr id="3" name="Notes Placeholder 2">
            <a:extLst>
              <a:ext uri="{FF2B5EF4-FFF2-40B4-BE49-F238E27FC236}">
                <a16:creationId xmlns:a16="http://schemas.microsoft.com/office/drawing/2014/main" id="{84BA7C9C-1F6A-6EB6-4BD9-F9A40265BC9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E48ACA1-5456-F23E-2280-9190E3B64707}"/>
              </a:ext>
            </a:extLst>
          </p:cNvPr>
          <p:cNvSpPr>
            <a:spLocks noGrp="1"/>
          </p:cNvSpPr>
          <p:nvPr>
            <p:ph type="sldNum" sz="quarter" idx="5"/>
          </p:nvPr>
        </p:nvSpPr>
        <p:spPr/>
        <p:txBody>
          <a:bodyPr/>
          <a:lstStyle/>
          <a:p>
            <a:fld id="{F62AC51D-6DAA-4455-8EA7-D54B64909A85}" type="slidenum">
              <a:rPr lang="en-US" smtClean="0"/>
              <a:t>12</a:t>
            </a:fld>
            <a:endParaRPr lang="en-US"/>
          </a:p>
        </p:txBody>
      </p:sp>
    </p:spTree>
    <p:extLst>
      <p:ext uri="{BB962C8B-B14F-4D97-AF65-F5344CB8AC3E}">
        <p14:creationId xmlns:p14="http://schemas.microsoft.com/office/powerpoint/2010/main" val="31458750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4073120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April 17,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17,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extLst>
    <p:ext uri="{DCECCB84-F9BA-43D5-87BE-67443E8EF086}">
      <p15:sldGuideLst xmlns:p15="http://schemas.microsoft.com/office/powerpoint/2012/main">
        <p15:guide id="1" orient="horz" pos="8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17,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17,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17,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Title Placeholder 1">
            <a:extLst>
              <a:ext uri="{FF2B5EF4-FFF2-40B4-BE49-F238E27FC236}">
                <a16:creationId xmlns:a16="http://schemas.microsoft.com/office/drawing/2014/main" id="{BA731D8E-76C7-4378-D70D-F28235989375}"/>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3" name="Footer Placeholder 3">
            <a:extLst>
              <a:ext uri="{FF2B5EF4-FFF2-40B4-BE49-F238E27FC236}">
                <a16:creationId xmlns:a16="http://schemas.microsoft.com/office/drawing/2014/main" id="{5DC4EEB7-7FF8-ADA5-D703-C42F640B8E0E}"/>
              </a:ext>
            </a:extLst>
          </p:cNvPr>
          <p:cNvSpPr>
            <a:spLocks noGrp="1"/>
          </p:cNvSpPr>
          <p:nvPr>
            <p:ph type="ftr" sz="quarter" idx="11"/>
          </p:nvPr>
        </p:nvSpPr>
        <p:spPr>
          <a:xfrm>
            <a:off x="533400" y="6356350"/>
            <a:ext cx="8010526" cy="365125"/>
          </a:xfrm>
        </p:spPr>
        <p:txBody>
          <a:bodyPr/>
          <a:lstStyle/>
          <a:p>
            <a:endParaRPr lang="en-US" dirty="0"/>
          </a:p>
        </p:txBody>
      </p:sp>
      <p:sp>
        <p:nvSpPr>
          <p:cNvPr id="14" name="Date Placeholder 2">
            <a:extLst>
              <a:ext uri="{FF2B5EF4-FFF2-40B4-BE49-F238E27FC236}">
                <a16:creationId xmlns:a16="http://schemas.microsoft.com/office/drawing/2014/main" id="{63A4F9EC-9B00-DD2E-4FD0-14835D177737}"/>
              </a:ext>
            </a:extLst>
          </p:cNvPr>
          <p:cNvSpPr>
            <a:spLocks noGrp="1"/>
          </p:cNvSpPr>
          <p:nvPr>
            <p:ph type="dt" sz="half" idx="10"/>
          </p:nvPr>
        </p:nvSpPr>
        <p:spPr>
          <a:xfrm>
            <a:off x="8716884" y="6356350"/>
            <a:ext cx="2773273" cy="365125"/>
          </a:xfrm>
        </p:spPr>
        <p:txBody>
          <a:bodyPr/>
          <a:lstStyle/>
          <a:p>
            <a:fld id="{4622DDF3-D449-4F98-B894-CB4D05D68FAC}" type="datetime4">
              <a:rPr lang="en-US" smtClean="0"/>
              <a:t>April 17, 2026</a:t>
            </a:fld>
            <a:endParaRPr lang="en-US" dirty="0"/>
          </a:p>
        </p:txBody>
      </p:sp>
      <p:sp>
        <p:nvSpPr>
          <p:cNvPr id="15" name="Slide Number Placeholder 4">
            <a:extLst>
              <a:ext uri="{FF2B5EF4-FFF2-40B4-BE49-F238E27FC236}">
                <a16:creationId xmlns:a16="http://schemas.microsoft.com/office/drawing/2014/main" id="{FB9B303E-051B-949A-B055-22AB9ACA34E9}"/>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
        <p:nvSpPr>
          <p:cNvPr id="17" name="Text Placeholder 10">
            <a:extLst>
              <a:ext uri="{FF2B5EF4-FFF2-40B4-BE49-F238E27FC236}">
                <a16:creationId xmlns:a16="http://schemas.microsoft.com/office/drawing/2014/main" id="{E58C439B-7649-E629-EB56-7EBF6F33872B}"/>
              </a:ext>
            </a:extLst>
          </p:cNvPr>
          <p:cNvSpPr>
            <a:spLocks noGrp="1"/>
          </p:cNvSpPr>
          <p:nvPr>
            <p:ph type="body" sz="quarter" idx="16"/>
          </p:nvPr>
        </p:nvSpPr>
        <p:spPr>
          <a:xfrm>
            <a:off x="495300" y="1676400"/>
            <a:ext cx="111633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906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17,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2200" b="1" dirty="0"/>
            </a:lvl1pPr>
            <a:lvl2pPr marL="548640" indent="-182880">
              <a:buFont typeface="Arial" panose="020B0604020202020204" pitchFamily="34" charset="0"/>
              <a:buChar char="•"/>
              <a:defRPr lang="en-US" sz="1800" dirty="0"/>
            </a:lvl2pPr>
            <a:lvl3pPr>
              <a:defRPr lang="en-US" sz="1600" dirty="0"/>
            </a:lvl3pPr>
            <a:lvl4pPr>
              <a:defRPr lang="en-US" sz="1400" dirty="0"/>
            </a:lvl4pPr>
            <a:lvl5pPr>
              <a:defRPr lang="en-US" sz="12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17,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17,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5368159"/>
            <a:ext cx="11163298" cy="84801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200" dirty="0"/>
            </a:lvl4pPr>
            <a:lvl5pPr>
              <a:defRPr lang="en-US" sz="11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17,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436373" cy="26614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5181600"/>
            <a:ext cx="11163298" cy="1026695"/>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800" b="1" dirty="0"/>
            </a:lvl1pPr>
            <a:lvl2pPr marL="548640" indent="-182880">
              <a:buFont typeface="Arial" panose="020B0604020202020204" pitchFamily="34" charset="0"/>
              <a:buChar char="•"/>
              <a:defRPr lang="en-US" sz="16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17,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7" name="Table Placeholder 6">
            <a:extLst>
              <a:ext uri="{FF2B5EF4-FFF2-40B4-BE49-F238E27FC236}">
                <a16:creationId xmlns:a16="http://schemas.microsoft.com/office/drawing/2014/main" id="{5AA58058-5D6E-9039-C68D-B258F15F9642}"/>
              </a:ext>
            </a:extLst>
          </p:cNvPr>
          <p:cNvSpPr>
            <a:spLocks noGrp="1"/>
          </p:cNvSpPr>
          <p:nvPr>
            <p:ph type="tbl" sz="quarter" idx="17"/>
          </p:nvPr>
        </p:nvSpPr>
        <p:spPr>
          <a:xfrm>
            <a:off x="6035040" y="1654175"/>
            <a:ext cx="5623557" cy="2661486"/>
          </a:xfrm>
        </p:spPr>
        <p:txBody>
          <a:bodyPr/>
          <a:lstStyle/>
          <a:p>
            <a:endParaRPr lang="en-US"/>
          </a:p>
        </p:txBody>
      </p:sp>
    </p:spTree>
    <p:extLst>
      <p:ext uri="{BB962C8B-B14F-4D97-AF65-F5344CB8AC3E}">
        <p14:creationId xmlns:p14="http://schemas.microsoft.com/office/powerpoint/2010/main" val="257346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April 17,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April 17,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6.sv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5.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81"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April 17,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r:embed="rId15">
            <a:extLst>
              <a:ext uri="{96DAC541-7B7A-43D3-8B79-37D633B846F1}">
                <asvg:svgBlip xmlns:asvg="http://schemas.microsoft.com/office/drawing/2016/SVG/main" r:embed="rId16"/>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82" r:id="rId5"/>
    <p:sldLayoutId id="2147483664" r:id="rId6"/>
    <p:sldLayoutId id="2147483668" r:id="rId7"/>
    <p:sldLayoutId id="2147483669" r:id="rId8"/>
    <p:sldLayoutId id="2147483666" r:id="rId9"/>
    <p:sldLayoutId id="2147483675" r:id="rId10"/>
    <p:sldLayoutId id="2147483679" r:id="rId11"/>
    <p:sldLayoutId id="2147483676" r:id="rId12"/>
    <p:sldLayoutId id="2147483680" r:id="rId13"/>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1056" userDrawn="1">
          <p15:clr>
            <a:srgbClr val="F26B43"/>
          </p15:clr>
        </p15:guide>
        <p15:guide id="7" orient="horz" pos="2260" userDrawn="1">
          <p15:clr>
            <a:srgbClr val="F26B43"/>
          </p15:clr>
        </p15:guide>
        <p15:guide id="8"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Gnanaprabhu.Gnanam@ercot.com"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D499839-B798-E7B3-DB15-49FAE56390EE}"/>
              </a:ext>
            </a:extLst>
          </p:cNvPr>
          <p:cNvSpPr>
            <a:spLocks noGrp="1"/>
          </p:cNvSpPr>
          <p:nvPr>
            <p:ph type="ctrTitle"/>
          </p:nvPr>
        </p:nvSpPr>
        <p:spPr>
          <a:xfrm>
            <a:off x="5074920" y="2062263"/>
            <a:ext cx="6316168" cy="4049425"/>
          </a:xfrm>
        </p:spPr>
        <p:txBody>
          <a:bodyPr/>
          <a:lstStyle/>
          <a:p>
            <a:pPr>
              <a:lnSpc>
                <a:spcPct val="100000"/>
              </a:lnSpc>
              <a:spcBef>
                <a:spcPts val="300"/>
              </a:spcBef>
              <a:spcAft>
                <a:spcPts val="300"/>
              </a:spcAft>
              <a:defRPr/>
            </a:pPr>
            <a:r>
              <a:rPr lang="en-US" sz="2400" dirty="0">
                <a:solidFill>
                  <a:schemeClr val="tx2"/>
                </a:solidFill>
              </a:rPr>
              <a:t>Oncor Electric Delivery Company LLC (Oncor) – Paris Switch to Monticello Switch 345-kV Line Rebuild Project (25RPG026)</a:t>
            </a:r>
            <a:br>
              <a:rPr lang="en-US" sz="2800" dirty="0">
                <a:solidFill>
                  <a:schemeClr val="tx2"/>
                </a:solidFill>
              </a:rPr>
            </a:br>
            <a:br>
              <a:rPr lang="en-US" sz="1400" b="0" dirty="0"/>
            </a:br>
            <a:br>
              <a:rPr lang="en-US" sz="1400" b="0" dirty="0"/>
            </a:br>
            <a:br>
              <a:rPr lang="en-US" sz="1400" b="0" dirty="0"/>
            </a:br>
            <a:r>
              <a:rPr lang="en-US" b="0" i="1" dirty="0"/>
              <a:t>Prabhu Gnanam</a:t>
            </a:r>
            <a:br>
              <a:rPr lang="en-US" b="0" i="1" dirty="0"/>
            </a:br>
            <a:r>
              <a:rPr lang="en-US" b="0" i="1" dirty="0"/>
              <a:t>Director, Grid Planning</a:t>
            </a:r>
            <a:br>
              <a:rPr lang="en-US" b="0" i="1" dirty="0"/>
            </a:br>
            <a:br>
              <a:rPr lang="en-US" b="0" i="1" dirty="0"/>
            </a:br>
            <a:r>
              <a:rPr lang="en-US" sz="1800" b="0" dirty="0"/>
              <a:t>Technical Advisory Committee Meeting</a:t>
            </a:r>
            <a:br>
              <a:rPr lang="en-US" sz="1800" b="0" dirty="0"/>
            </a:br>
            <a:r>
              <a:rPr lang="en-US" sz="1600" b="0" dirty="0"/>
              <a:t>April 29, 2026</a:t>
            </a:r>
            <a:endParaRPr lang="en-US" dirty="0"/>
          </a:p>
        </p:txBody>
      </p:sp>
    </p:spTree>
    <p:extLst>
      <p:ext uri="{BB962C8B-B14F-4D97-AF65-F5344CB8AC3E}">
        <p14:creationId xmlns:p14="http://schemas.microsoft.com/office/powerpoint/2010/main" val="3584611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sz="4000" dirty="0">
                <a:solidFill>
                  <a:schemeClr val="tx1"/>
                </a:solidFill>
              </a:rPr>
              <a:t>Thank you!</a:t>
            </a:r>
            <a:br>
              <a:rPr lang="en-US" sz="4000" dirty="0">
                <a:solidFill>
                  <a:schemeClr val="tx1"/>
                </a:solidFill>
              </a:rPr>
            </a:br>
            <a:r>
              <a:rPr lang="en-US" dirty="0"/>
              <a:t>Questions/Comments?</a:t>
            </a:r>
            <a:endParaRPr lang="en-US" sz="4000" dirty="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dirty="0">
                <a:hlinkClick r:id="rId2"/>
              </a:rPr>
              <a:t>G</a:t>
            </a:r>
            <a:r>
              <a:rPr lang="en-US" sz="2400" b="1" dirty="0">
                <a:solidFill>
                  <a:srgbClr val="00829B"/>
                </a:solidFill>
                <a:hlinkClick r:id="rId2"/>
              </a:rPr>
              <a:t>nanaprabhu.Gnanam@ercot.com</a:t>
            </a:r>
            <a:endParaRPr lang="en-US" sz="2400" b="1" dirty="0">
              <a:solidFill>
                <a:srgbClr val="00829B"/>
              </a:solidFill>
            </a:endParaRPr>
          </a:p>
        </p:txBody>
      </p:sp>
      <p:sp>
        <p:nvSpPr>
          <p:cNvPr id="4" name="Slide Number Placeholder 3">
            <a:extLst>
              <a:ext uri="{FF2B5EF4-FFF2-40B4-BE49-F238E27FC236}">
                <a16:creationId xmlns:a16="http://schemas.microsoft.com/office/drawing/2014/main" id="{419FAECD-8669-5985-A1B4-AB3FDFDF9980}"/>
              </a:ext>
            </a:extLst>
          </p:cNvPr>
          <p:cNvSpPr>
            <a:spLocks noGrp="1"/>
          </p:cNvSpPr>
          <p:nvPr>
            <p:ph type="sldNum" sz="quarter" idx="12"/>
          </p:nvPr>
        </p:nvSpPr>
        <p:spPr/>
        <p:txBody>
          <a:bodyPr/>
          <a:lstStyle/>
          <a:p>
            <a:fld id="{BCDE79FB-97BA-492B-8D57-F1373F9ADA95}" type="slidenum">
              <a:rPr lang="en-US" smtClean="0"/>
              <a:t>10</a:t>
            </a:fld>
            <a:endParaRPr lang="en-US" dirty="0"/>
          </a:p>
        </p:txBody>
      </p:sp>
    </p:spTree>
    <p:extLst>
      <p:ext uri="{BB962C8B-B14F-4D97-AF65-F5344CB8AC3E}">
        <p14:creationId xmlns:p14="http://schemas.microsoft.com/office/powerpoint/2010/main" val="2764781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2941-6D7A-FB1A-427E-A52ED70C74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E780C0-4900-37BE-DAF2-6E8D087F709A}"/>
              </a:ext>
            </a:extLst>
          </p:cNvPr>
          <p:cNvSpPr>
            <a:spLocks noGrp="1"/>
          </p:cNvSpPr>
          <p:nvPr>
            <p:ph type="title"/>
          </p:nvPr>
        </p:nvSpPr>
        <p:spPr/>
        <p:txBody>
          <a:bodyPr/>
          <a:lstStyle/>
          <a:p>
            <a:r>
              <a:rPr lang="en-US" dirty="0"/>
              <a:t>Appendix</a:t>
            </a:r>
          </a:p>
        </p:txBody>
      </p:sp>
      <p:sp>
        <p:nvSpPr>
          <p:cNvPr id="21" name="Text Placeholder 35">
            <a:extLst>
              <a:ext uri="{FF2B5EF4-FFF2-40B4-BE49-F238E27FC236}">
                <a16:creationId xmlns:a16="http://schemas.microsoft.com/office/drawing/2014/main" id="{342EE477-B301-D10F-0DF4-C541D8BC7815}"/>
              </a:ext>
            </a:extLst>
          </p:cNvPr>
          <p:cNvSpPr>
            <a:spLocks noGrp="1"/>
          </p:cNvSpPr>
          <p:nvPr>
            <p:ph type="body" sz="quarter" idx="13"/>
          </p:nvPr>
        </p:nvSpPr>
        <p:spPr>
          <a:xfrm>
            <a:off x="530868" y="3501136"/>
            <a:ext cx="5565131" cy="2671064"/>
          </a:xfrm>
        </p:spPr>
        <p:txBody>
          <a:bodyPr anchor="ctr"/>
          <a:lstStyle/>
          <a:p>
            <a:pPr marL="514350" indent="-228600">
              <a:buFont typeface="Arial" panose="020B0604020202020204" pitchFamily="34" charset="0"/>
              <a:buChar char="•"/>
            </a:pPr>
            <a:r>
              <a:rPr lang="en-US" sz="1600" b="0" dirty="0">
                <a:solidFill>
                  <a:schemeClr val="tx1"/>
                </a:solidFill>
              </a:rPr>
              <a:t>Appendix A: G-1 Generators and X-1 Transformers List</a:t>
            </a:r>
          </a:p>
        </p:txBody>
      </p:sp>
      <p:sp>
        <p:nvSpPr>
          <p:cNvPr id="5" name="Slide Number Placeholder 4">
            <a:extLst>
              <a:ext uri="{FF2B5EF4-FFF2-40B4-BE49-F238E27FC236}">
                <a16:creationId xmlns:a16="http://schemas.microsoft.com/office/drawing/2014/main" id="{1BE12062-E70D-0B3C-57E6-916716B63A7C}"/>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11</a:t>
            </a:fld>
            <a:endParaRPr lang="en-US" dirty="0"/>
          </a:p>
        </p:txBody>
      </p:sp>
    </p:spTree>
    <p:extLst>
      <p:ext uri="{BB962C8B-B14F-4D97-AF65-F5344CB8AC3E}">
        <p14:creationId xmlns:p14="http://schemas.microsoft.com/office/powerpoint/2010/main" val="4171211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C1CE6-822A-EE50-D0CA-D5511D803B9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F0DA80-AC7F-D58C-29D3-EED2148213AF}"/>
              </a:ext>
            </a:extLst>
          </p:cNvPr>
          <p:cNvSpPr>
            <a:spLocks noGrp="1"/>
          </p:cNvSpPr>
          <p:nvPr>
            <p:ph type="title"/>
          </p:nvPr>
        </p:nvSpPr>
        <p:spPr/>
        <p:txBody>
          <a:bodyPr/>
          <a:lstStyle/>
          <a:p>
            <a:r>
              <a:rPr lang="en-US" dirty="0"/>
              <a:t>Appendix A: G-1 Generators and X-1 Transformers List</a:t>
            </a:r>
            <a:endParaRPr lang="en-US" dirty="0">
              <a:highlight>
                <a:srgbClr val="FFFF00"/>
              </a:highlight>
            </a:endParaRPr>
          </a:p>
        </p:txBody>
      </p:sp>
      <p:sp>
        <p:nvSpPr>
          <p:cNvPr id="2" name="Slide Number Placeholder 1">
            <a:extLst>
              <a:ext uri="{FF2B5EF4-FFF2-40B4-BE49-F238E27FC236}">
                <a16:creationId xmlns:a16="http://schemas.microsoft.com/office/drawing/2014/main" id="{0F791BEE-F9D0-BA27-DFE8-E466531DD9DD}"/>
              </a:ext>
            </a:extLst>
          </p:cNvPr>
          <p:cNvSpPr>
            <a:spLocks noGrp="1"/>
          </p:cNvSpPr>
          <p:nvPr>
            <p:ph type="sldNum" sz="quarter" idx="12"/>
          </p:nvPr>
        </p:nvSpPr>
        <p:spPr/>
        <p:txBody>
          <a:bodyPr/>
          <a:lstStyle/>
          <a:p>
            <a:fld id="{1D93BD3E-1E9A-4970-A6F7-E7AC52762E0C}" type="slidenum">
              <a:rPr lang="en-US" smtClean="0"/>
              <a:pPr/>
              <a:t>12</a:t>
            </a:fld>
            <a:endParaRPr lang="en-US"/>
          </a:p>
        </p:txBody>
      </p:sp>
      <p:graphicFrame>
        <p:nvGraphicFramePr>
          <p:cNvPr id="6" name="Table 5">
            <a:extLst>
              <a:ext uri="{FF2B5EF4-FFF2-40B4-BE49-F238E27FC236}">
                <a16:creationId xmlns:a16="http://schemas.microsoft.com/office/drawing/2014/main" id="{8DF2A407-E5D7-AB44-6AAB-48A63AC2EA0A}"/>
              </a:ext>
            </a:extLst>
          </p:cNvPr>
          <p:cNvGraphicFramePr>
            <a:graphicFrameLocks noGrp="1"/>
          </p:cNvGraphicFramePr>
          <p:nvPr>
            <p:extLst>
              <p:ext uri="{D42A27DB-BD31-4B8C-83A1-F6EECF244321}">
                <p14:modId xmlns:p14="http://schemas.microsoft.com/office/powerpoint/2010/main" val="1010980054"/>
              </p:ext>
            </p:extLst>
          </p:nvPr>
        </p:nvGraphicFramePr>
        <p:xfrm>
          <a:off x="1950096" y="1520345"/>
          <a:ext cx="8291807" cy="3367343"/>
        </p:xfrm>
        <a:graphic>
          <a:graphicData uri="http://schemas.openxmlformats.org/drawingml/2006/table">
            <a:tbl>
              <a:tblPr firstRow="1" bandRow="1">
                <a:tableStyleId>{5C22544A-7EE6-4342-B048-85BDC9FD1C3A}</a:tableStyleId>
              </a:tblPr>
              <a:tblGrid>
                <a:gridCol w="3889670">
                  <a:extLst>
                    <a:ext uri="{9D8B030D-6E8A-4147-A177-3AD203B41FA5}">
                      <a16:colId xmlns:a16="http://schemas.microsoft.com/office/drawing/2014/main" val="20000"/>
                    </a:ext>
                  </a:extLst>
                </a:gridCol>
                <a:gridCol w="4402137">
                  <a:extLst>
                    <a:ext uri="{9D8B030D-6E8A-4147-A177-3AD203B41FA5}">
                      <a16:colId xmlns:a16="http://schemas.microsoft.com/office/drawing/2014/main" val="20001"/>
                    </a:ext>
                  </a:extLst>
                </a:gridCol>
              </a:tblGrid>
              <a:tr h="340364">
                <a:tc>
                  <a:txBody>
                    <a:bodyPr/>
                    <a:lstStyle/>
                    <a:p>
                      <a:pPr marL="0" algn="ctr" defTabSz="914400" rtl="0" eaLnBrk="1" latinLnBrk="0" hangingPunct="1"/>
                      <a:r>
                        <a:rPr lang="en-US" sz="1400" b="1" kern="1200" dirty="0">
                          <a:solidFill>
                            <a:schemeClr val="lt1"/>
                          </a:solidFill>
                          <a:latin typeface="+mn-lt"/>
                          <a:ea typeface="+mn-ea"/>
                          <a:cs typeface="+mn-cs"/>
                        </a:rPr>
                        <a:t>Generator</a:t>
                      </a:r>
                    </a:p>
                  </a:txBody>
                  <a:tcPr anchor="ctr"/>
                </a:tc>
                <a:tc>
                  <a:txBody>
                    <a:bodyPr/>
                    <a:lstStyle/>
                    <a:p>
                      <a:pPr marL="0" algn="ctr" defTabSz="914400" rtl="0" eaLnBrk="1" latinLnBrk="0" hangingPunct="1"/>
                      <a:r>
                        <a:rPr lang="en-US" sz="1400" b="1" kern="1200" dirty="0">
                          <a:solidFill>
                            <a:schemeClr val="lt1"/>
                          </a:solidFill>
                          <a:latin typeface="+mn-lt"/>
                          <a:ea typeface="+mn-ea"/>
                          <a:cs typeface="+mn-cs"/>
                        </a:rPr>
                        <a:t>Transformer</a:t>
                      </a:r>
                    </a:p>
                  </a:txBody>
                  <a:tcPr anchor="ctr"/>
                </a:tc>
                <a:extLst>
                  <a:ext uri="{0D108BD9-81ED-4DB2-BD59-A6C34878D82A}">
                    <a16:rowId xmlns:a16="http://schemas.microsoft.com/office/drawing/2014/main" val="10000"/>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Eiffel Solar</a:t>
                      </a:r>
                    </a:p>
                  </a:txBody>
                  <a:tcPr anchor="ctr"/>
                </a:tc>
                <a:tc>
                  <a:txBody>
                    <a:bodyPr/>
                    <a:lstStyle/>
                    <a:p>
                      <a:pPr algn="ctr"/>
                      <a:r>
                        <a:rPr lang="en-US" sz="1400" dirty="0">
                          <a:solidFill>
                            <a:schemeClr val="tx2"/>
                          </a:solidFill>
                        </a:rPr>
                        <a:t>Paris Switch – 345/138-kV</a:t>
                      </a:r>
                    </a:p>
                  </a:txBody>
                  <a:tcPr anchor="ctr"/>
                </a:tc>
                <a:extLst>
                  <a:ext uri="{0D108BD9-81ED-4DB2-BD59-A6C34878D82A}">
                    <a16:rowId xmlns:a16="http://schemas.microsoft.com/office/drawing/2014/main" val="10001"/>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LPCC Unit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Monticello Switch – 345/138-kV</a:t>
                      </a:r>
                    </a:p>
                  </a:txBody>
                  <a:tcPr anchor="ctr"/>
                </a:tc>
                <a:extLst>
                  <a:ext uri="{0D108BD9-81ED-4DB2-BD59-A6C34878D82A}">
                    <a16:rowId xmlns:a16="http://schemas.microsoft.com/office/drawing/2014/main" val="2585960767"/>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KMCHI Unit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Sulfur Spring Switch – 345/138-kV</a:t>
                      </a:r>
                    </a:p>
                  </a:txBody>
                  <a:tcPr anchor="ctr"/>
                </a:tc>
                <a:extLst>
                  <a:ext uri="{0D108BD9-81ED-4DB2-BD59-A6C34878D82A}">
                    <a16:rowId xmlns:a16="http://schemas.microsoft.com/office/drawing/2014/main" val="2592977402"/>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Stamped Solar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Valley – 345/138-kV</a:t>
                      </a:r>
                    </a:p>
                  </a:txBody>
                  <a:tcPr anchor="ctr"/>
                </a:tc>
                <a:extLst>
                  <a:ext uri="{0D108BD9-81ED-4DB2-BD59-A6C34878D82A}">
                    <a16:rowId xmlns:a16="http://schemas.microsoft.com/office/drawing/2014/main" val="3285639681"/>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Samson Solar</a:t>
                      </a:r>
                    </a:p>
                  </a:txBody>
                  <a:tcPr anchor="ctr"/>
                </a:tc>
                <a:tc>
                  <a:txBody>
                    <a:bodyPr/>
                    <a:lstStyle/>
                    <a:p>
                      <a:pPr algn="ctr"/>
                      <a:endParaRPr lang="en-US" sz="1400" dirty="0">
                        <a:solidFill>
                          <a:schemeClr val="tx2"/>
                        </a:solidFill>
                      </a:endParaRPr>
                    </a:p>
                  </a:txBody>
                  <a:tcPr anchor="ctr"/>
                </a:tc>
                <a:extLst>
                  <a:ext uri="{0D108BD9-81ED-4DB2-BD59-A6C34878D82A}">
                    <a16:rowId xmlns:a16="http://schemas.microsoft.com/office/drawing/2014/main" val="2599131141"/>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Rowdy Creek Solar</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kern="1200" dirty="0">
                        <a:solidFill>
                          <a:schemeClr val="tx2"/>
                        </a:solidFill>
                        <a:effectLst/>
                        <a:highlight>
                          <a:srgbClr val="FFFF00"/>
                        </a:highlight>
                        <a:latin typeface="+mn-lt"/>
                        <a:ea typeface="+mn-ea"/>
                        <a:cs typeface="+mn-cs"/>
                      </a:endParaRPr>
                    </a:p>
                  </a:txBody>
                  <a:tcPr anchor="ctr"/>
                </a:tc>
                <a:extLst>
                  <a:ext uri="{0D108BD9-81ED-4DB2-BD59-A6C34878D82A}">
                    <a16:rowId xmlns:a16="http://schemas.microsoft.com/office/drawing/2014/main" val="1656244658"/>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East DC Tie</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kern="1200" dirty="0">
                        <a:solidFill>
                          <a:schemeClr val="tx2"/>
                        </a:solidFill>
                        <a:effectLst/>
                        <a:highlight>
                          <a:srgbClr val="FFFF00"/>
                        </a:highlight>
                        <a:latin typeface="+mn-lt"/>
                        <a:ea typeface="+mn-ea"/>
                        <a:cs typeface="+mn-cs"/>
                      </a:endParaRPr>
                    </a:p>
                  </a:txBody>
                  <a:tcPr anchor="ctr"/>
                </a:tc>
                <a:extLst>
                  <a:ext uri="{0D108BD9-81ED-4DB2-BD59-A6C34878D82A}">
                    <a16:rowId xmlns:a16="http://schemas.microsoft.com/office/drawing/2014/main" val="1194440773"/>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Impact Solar</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kern="1200" dirty="0">
                        <a:solidFill>
                          <a:schemeClr val="tx2"/>
                        </a:solidFill>
                        <a:effectLst/>
                        <a:highlight>
                          <a:srgbClr val="FFFF00"/>
                        </a:highlight>
                        <a:latin typeface="+mn-lt"/>
                        <a:ea typeface="+mn-ea"/>
                        <a:cs typeface="+mn-cs"/>
                      </a:endParaRPr>
                    </a:p>
                  </a:txBody>
                  <a:tcPr anchor="ctr"/>
                </a:tc>
                <a:extLst>
                  <a:ext uri="{0D108BD9-81ED-4DB2-BD59-A6C34878D82A}">
                    <a16:rowId xmlns:a16="http://schemas.microsoft.com/office/drawing/2014/main" val="1444925108"/>
                  </a:ext>
                </a:extLst>
              </a:tr>
              <a:tr h="3363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err="1">
                          <a:solidFill>
                            <a:schemeClr val="tx2"/>
                          </a:solidFill>
                          <a:latin typeface="+mn-lt"/>
                          <a:ea typeface="+mn-ea"/>
                          <a:cs typeface="+mn-cs"/>
                        </a:rPr>
                        <a:t>Pineforest</a:t>
                      </a:r>
                      <a:r>
                        <a:rPr lang="en-US" sz="1400" kern="1200" dirty="0">
                          <a:solidFill>
                            <a:schemeClr val="tx2"/>
                          </a:solidFill>
                          <a:latin typeface="+mn-lt"/>
                          <a:ea typeface="+mn-ea"/>
                          <a:cs typeface="+mn-cs"/>
                        </a:rPr>
                        <a:t> Solar</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endParaRPr lang="en-US" sz="1400" b="0" i="0" u="none" strike="noStrike" kern="1200" dirty="0">
                        <a:solidFill>
                          <a:schemeClr val="tx2"/>
                        </a:solidFill>
                        <a:effectLst/>
                        <a:highlight>
                          <a:srgbClr val="FFFF00"/>
                        </a:highlight>
                        <a:latin typeface="+mn-lt"/>
                        <a:ea typeface="+mn-ea"/>
                        <a:cs typeface="+mn-cs"/>
                      </a:endParaRPr>
                    </a:p>
                  </a:txBody>
                  <a:tcPr anchor="ctr"/>
                </a:tc>
                <a:extLst>
                  <a:ext uri="{0D108BD9-81ED-4DB2-BD59-A6C34878D82A}">
                    <a16:rowId xmlns:a16="http://schemas.microsoft.com/office/drawing/2014/main" val="3844849602"/>
                  </a:ext>
                </a:extLst>
              </a:tr>
            </a:tbl>
          </a:graphicData>
        </a:graphic>
      </p:graphicFrame>
    </p:spTree>
    <p:extLst>
      <p:ext uri="{BB962C8B-B14F-4D97-AF65-F5344CB8AC3E}">
        <p14:creationId xmlns:p14="http://schemas.microsoft.com/office/powerpoint/2010/main" val="2684029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7300" y="457200"/>
            <a:ext cx="10401300" cy="914400"/>
          </a:xfrm>
        </p:spPr>
        <p:txBody>
          <a:bodyPr/>
          <a:lstStyle/>
          <a:p>
            <a:r>
              <a:rPr lang="en-US" dirty="0"/>
              <a:t>Overview</a:t>
            </a:r>
            <a:br>
              <a:rPr lang="en-US" dirty="0"/>
            </a:br>
            <a:endParaRPr lang="en-US" dirty="0"/>
          </a:p>
        </p:txBody>
      </p:sp>
      <p:sp>
        <p:nvSpPr>
          <p:cNvPr id="4" name="Slide Number Placeholder 3"/>
          <p:cNvSpPr>
            <a:spLocks noGrp="1"/>
          </p:cNvSpPr>
          <p:nvPr>
            <p:ph type="sldNum" sz="quarter" idx="12"/>
          </p:nvPr>
        </p:nvSpPr>
        <p:spPr>
          <a:xfrm>
            <a:off x="11658600" y="6356350"/>
            <a:ext cx="533400" cy="365125"/>
          </a:xfrm>
        </p:spPr>
        <p:txBody>
          <a:bodyPr>
            <a:normAutofit/>
          </a:bodyPr>
          <a:lstStyle/>
          <a:p>
            <a:fld id="{1D93BD3E-1E9A-4970-A6F7-E7AC52762E0C}" type="slidenum">
              <a:rPr lang="en-US" smtClean="0"/>
              <a:pPr/>
              <a:t>2</a:t>
            </a:fld>
            <a:endParaRPr lang="en-US"/>
          </a:p>
        </p:txBody>
      </p:sp>
      <p:sp>
        <p:nvSpPr>
          <p:cNvPr id="3" name="Content Placeholder 2"/>
          <p:cNvSpPr>
            <a:spLocks noGrp="1"/>
          </p:cNvSpPr>
          <p:nvPr>
            <p:ph type="body" sz="quarter" idx="16"/>
          </p:nvPr>
        </p:nvSpPr>
        <p:spPr>
          <a:xfrm>
            <a:off x="495300" y="1371601"/>
            <a:ext cx="11163300" cy="1284193"/>
          </a:xfrm>
          <a:ln>
            <a:noFill/>
          </a:ln>
        </p:spPr>
        <p:txBody>
          <a:bodyPr/>
          <a:lstStyle/>
          <a:p>
            <a:r>
              <a:rPr lang="en-US" dirty="0"/>
              <a:t>Oncor submitted the Paris Switch to Monticello Switch 345-kV Line Rebuild Project (25RPG026) for Reginal Planning Group (RPG) review in July 2025.</a:t>
            </a:r>
          </a:p>
          <a:p>
            <a:endParaRPr lang="en-US" dirty="0"/>
          </a:p>
        </p:txBody>
      </p:sp>
      <p:sp>
        <p:nvSpPr>
          <p:cNvPr id="5" name="Content Placeholder 2">
            <a:extLst>
              <a:ext uri="{FF2B5EF4-FFF2-40B4-BE49-F238E27FC236}">
                <a16:creationId xmlns:a16="http://schemas.microsoft.com/office/drawing/2014/main" id="{CE07E9C6-A609-966C-EFF8-B917B8297762}"/>
              </a:ext>
            </a:extLst>
          </p:cNvPr>
          <p:cNvSpPr txBox="1">
            <a:spLocks/>
          </p:cNvSpPr>
          <p:nvPr/>
        </p:nvSpPr>
        <p:spPr>
          <a:xfrm>
            <a:off x="212912" y="2461030"/>
            <a:ext cx="4206688" cy="3502741"/>
          </a:xfrm>
          <a:prstGeom prst="rect">
            <a:avLst/>
          </a:prstGeom>
          <a:ln>
            <a:noFill/>
          </a:ln>
        </p:spPr>
        <p:txBody>
          <a:bodyPr vert="horz" wrap="square" lIns="0" tIns="0" rIns="0" bIns="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22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8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6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2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This Tier 1 Oncor proposed project submission was estimated to cost $231.75 million and will not require a Convenience and Necessity (CCN).</a:t>
            </a:r>
          </a:p>
          <a:p>
            <a:pPr lvl="1"/>
            <a:r>
              <a:rPr lang="en-US" dirty="0"/>
              <a:t>Address post-contingency thermal overloads on the Paris Switch to Monticello Switch 345-kV transmission line in Lamar, Franklin and Titus counties in the North, North Central and East Weather Zones.</a:t>
            </a:r>
          </a:p>
          <a:p>
            <a:endParaRPr lang="en-US" dirty="0"/>
          </a:p>
        </p:txBody>
      </p:sp>
      <p:pic>
        <p:nvPicPr>
          <p:cNvPr id="6" name="Picture 5">
            <a:extLst>
              <a:ext uri="{FF2B5EF4-FFF2-40B4-BE49-F238E27FC236}">
                <a16:creationId xmlns:a16="http://schemas.microsoft.com/office/drawing/2014/main" id="{BE6F6241-C5A0-2209-C7D9-408D08C1EFE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1988" y="2461030"/>
            <a:ext cx="6854836" cy="3640094"/>
          </a:xfrm>
          <a:prstGeom prst="rect">
            <a:avLst/>
          </a:prstGeom>
          <a:noFill/>
          <a:ln>
            <a:solidFill>
              <a:schemeClr val="tx1"/>
            </a:solidFill>
          </a:ln>
        </p:spPr>
      </p:pic>
    </p:spTree>
    <p:extLst>
      <p:ext uri="{BB962C8B-B14F-4D97-AF65-F5344CB8AC3E}">
        <p14:creationId xmlns:p14="http://schemas.microsoft.com/office/powerpoint/2010/main" val="759230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Project Need</a:t>
            </a:r>
          </a:p>
        </p:txBody>
      </p:sp>
      <p:sp>
        <p:nvSpPr>
          <p:cNvPr id="4" name="Slide Number Placeholder 3"/>
          <p:cNvSpPr>
            <a:spLocks noGrp="1"/>
          </p:cNvSpPr>
          <p:nvPr>
            <p:ph type="sldNum" sz="quarter" idx="12"/>
          </p:nvPr>
        </p:nvSpPr>
        <p:spPr/>
        <p:txBody>
          <a:bodyPr>
            <a:normAutofit/>
          </a:bodyPr>
          <a:lstStyle/>
          <a:p>
            <a:fld id="{1D93BD3E-1E9A-4970-A6F7-E7AC52762E0C}" type="slidenum">
              <a:rPr lang="en-US" smtClean="0"/>
              <a:pPr/>
              <a:t>3</a:t>
            </a:fld>
            <a:endParaRPr lang="en-US"/>
          </a:p>
        </p:txBody>
      </p:sp>
      <p:sp>
        <p:nvSpPr>
          <p:cNvPr id="10" name="Text Placeholder 9">
            <a:extLst>
              <a:ext uri="{FF2B5EF4-FFF2-40B4-BE49-F238E27FC236}">
                <a16:creationId xmlns:a16="http://schemas.microsoft.com/office/drawing/2014/main" id="{00C07E25-34A3-76D8-423D-18F0164F34CD}"/>
              </a:ext>
            </a:extLst>
          </p:cNvPr>
          <p:cNvSpPr>
            <a:spLocks noGrp="1"/>
          </p:cNvSpPr>
          <p:nvPr>
            <p:ph type="body" sz="quarter" idx="16"/>
          </p:nvPr>
        </p:nvSpPr>
        <p:spPr/>
        <p:txBody>
          <a:bodyPr/>
          <a:lstStyle/>
          <a:p>
            <a:r>
              <a:rPr lang="en-US" dirty="0"/>
              <a:t>ERCOT’s independent review verified reliability planning criteria violations in Lamar, Franklin and Titus counties in the North, North Central and East Weather Zones.</a:t>
            </a:r>
          </a:p>
          <a:p>
            <a:endParaRPr lang="en-US" dirty="0"/>
          </a:p>
          <a:p>
            <a:r>
              <a:rPr lang="en-US" dirty="0"/>
              <a:t>System improvement is needed to meet reliability planning criteria</a:t>
            </a:r>
          </a:p>
          <a:p>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343612901"/>
              </p:ext>
            </p:extLst>
          </p:nvPr>
        </p:nvGraphicFramePr>
        <p:xfrm>
          <a:off x="2838786" y="3429000"/>
          <a:ext cx="6514427" cy="2346960"/>
        </p:xfrm>
        <a:graphic>
          <a:graphicData uri="http://schemas.openxmlformats.org/drawingml/2006/table">
            <a:tbl>
              <a:tblPr firstRow="1" bandRow="1">
                <a:tableStyleId>{5C22544A-7EE6-4342-B048-85BDC9FD1C3A}</a:tableStyleId>
              </a:tblPr>
              <a:tblGrid>
                <a:gridCol w="1833744">
                  <a:extLst>
                    <a:ext uri="{9D8B030D-6E8A-4147-A177-3AD203B41FA5}">
                      <a16:colId xmlns:a16="http://schemas.microsoft.com/office/drawing/2014/main" val="20000"/>
                    </a:ext>
                  </a:extLst>
                </a:gridCol>
                <a:gridCol w="1508801">
                  <a:extLst>
                    <a:ext uri="{9D8B030D-6E8A-4147-A177-3AD203B41FA5}">
                      <a16:colId xmlns:a16="http://schemas.microsoft.com/office/drawing/2014/main" val="3597910692"/>
                    </a:ext>
                  </a:extLst>
                </a:gridCol>
                <a:gridCol w="1585941">
                  <a:extLst>
                    <a:ext uri="{9D8B030D-6E8A-4147-A177-3AD203B41FA5}">
                      <a16:colId xmlns:a16="http://schemas.microsoft.com/office/drawing/2014/main" val="20002"/>
                    </a:ext>
                  </a:extLst>
                </a:gridCol>
                <a:gridCol w="1585941">
                  <a:extLst>
                    <a:ext uri="{9D8B030D-6E8A-4147-A177-3AD203B41FA5}">
                      <a16:colId xmlns:a16="http://schemas.microsoft.com/office/drawing/2014/main" val="2907732964"/>
                    </a:ext>
                  </a:extLst>
                </a:gridCol>
              </a:tblGrid>
              <a:tr h="493135">
                <a:tc>
                  <a:txBody>
                    <a:bodyPr/>
                    <a:lstStyle/>
                    <a:p>
                      <a:pPr algn="ctr"/>
                      <a:r>
                        <a:rPr lang="en-US" sz="1400" dirty="0"/>
                        <a:t>Contingency Category</a:t>
                      </a:r>
                    </a:p>
                  </a:txBody>
                  <a:tcPr anchor="ctr"/>
                </a:tc>
                <a:tc>
                  <a:txBody>
                    <a:bodyPr/>
                    <a:lstStyle/>
                    <a:p>
                      <a:pPr algn="ctr"/>
                      <a:r>
                        <a:rPr lang="en-US" sz="1400" dirty="0"/>
                        <a:t>Voltage Violations</a:t>
                      </a:r>
                    </a:p>
                  </a:txBody>
                  <a:tcPr anchor="ctr"/>
                </a:tc>
                <a:tc>
                  <a:txBody>
                    <a:bodyPr/>
                    <a:lstStyle/>
                    <a:p>
                      <a:pPr algn="ctr"/>
                      <a:r>
                        <a:rPr lang="en-US" sz="1400" dirty="0"/>
                        <a:t>Thermal Overloads</a:t>
                      </a:r>
                    </a:p>
                  </a:txBody>
                  <a:tcPr anchor="ctr"/>
                </a:tc>
                <a:tc>
                  <a:txBody>
                    <a:bodyPr/>
                    <a:lstStyle/>
                    <a:p>
                      <a:pPr algn="ctr"/>
                      <a:r>
                        <a:rPr lang="en-US" sz="1400" dirty="0"/>
                        <a:t>Unsolved </a:t>
                      </a:r>
                      <a:r>
                        <a:rPr lang="en-US" sz="1400" dirty="0">
                          <a:solidFill>
                            <a:schemeClr val="bg1"/>
                          </a:solidFill>
                        </a:rPr>
                        <a:t>Power Flow</a:t>
                      </a:r>
                    </a:p>
                  </a:txBody>
                  <a:tcPr anchor="ctr"/>
                </a:tc>
                <a:extLst>
                  <a:ext uri="{0D108BD9-81ED-4DB2-BD59-A6C34878D82A}">
                    <a16:rowId xmlns:a16="http://schemas.microsoft.com/office/drawing/2014/main" val="10000"/>
                  </a:ext>
                </a:extLst>
              </a:tr>
              <a:tr h="0">
                <a:tc>
                  <a:txBody>
                    <a:bodyPr/>
                    <a:lstStyle/>
                    <a:p>
                      <a:pPr algn="ctr"/>
                      <a:r>
                        <a:rPr lang="en-US" sz="1400" dirty="0"/>
                        <a:t>P0: N-0</a:t>
                      </a:r>
                    </a:p>
                  </a:txBody>
                  <a:tcPr anchor="ctr"/>
                </a:tc>
                <a:tc>
                  <a:txBody>
                    <a:bodyPr/>
                    <a:lstStyle/>
                    <a:p>
                      <a:pPr algn="ctr"/>
                      <a:r>
                        <a:rPr lang="en-US" sz="1400" dirty="0"/>
                        <a:t>None</a:t>
                      </a:r>
                    </a:p>
                  </a:txBody>
                  <a:tcPr anchor="ctr"/>
                </a:tc>
                <a:tc>
                  <a:txBody>
                    <a:bodyPr/>
                    <a:lstStyle/>
                    <a:p>
                      <a:pPr algn="ctr"/>
                      <a:r>
                        <a:rPr lang="en-US" sz="1400" dirty="0"/>
                        <a:t>None</a:t>
                      </a:r>
                    </a:p>
                  </a:txBody>
                  <a:tcPr anchor="ctr"/>
                </a:tc>
                <a:tc>
                  <a:txBody>
                    <a:bodyPr/>
                    <a:lstStyle/>
                    <a:p>
                      <a:pPr algn="ctr"/>
                      <a:r>
                        <a:rPr lang="en-US" sz="1400" dirty="0"/>
                        <a:t>None</a:t>
                      </a:r>
                    </a:p>
                  </a:txBody>
                  <a:tcPr anchor="ctr"/>
                </a:tc>
                <a:extLst>
                  <a:ext uri="{0D108BD9-81ED-4DB2-BD59-A6C34878D82A}">
                    <a16:rowId xmlns:a16="http://schemas.microsoft.com/office/drawing/2014/main" val="4195708313"/>
                  </a:ext>
                </a:extLst>
              </a:tr>
              <a:tr h="0">
                <a:tc>
                  <a:txBody>
                    <a:bodyPr/>
                    <a:lstStyle/>
                    <a:p>
                      <a:pPr algn="ctr"/>
                      <a:r>
                        <a:rPr lang="en-US" sz="1400" dirty="0"/>
                        <a:t>P1, P2-1, P7: N-1</a:t>
                      </a:r>
                    </a:p>
                  </a:txBody>
                  <a:tcPr anchor="ctr"/>
                </a:tc>
                <a:tc>
                  <a:txBody>
                    <a:bodyPr/>
                    <a:lstStyle/>
                    <a:p>
                      <a:pPr algn="ctr"/>
                      <a:r>
                        <a:rPr lang="en-US" sz="1400" dirty="0"/>
                        <a:t>None</a:t>
                      </a:r>
                    </a:p>
                  </a:txBody>
                  <a:tcPr anchor="ctr"/>
                </a:tc>
                <a:tc>
                  <a:txBody>
                    <a:bodyPr/>
                    <a:lstStyle/>
                    <a:p>
                      <a:pPr algn="ctr"/>
                      <a:r>
                        <a:rPr lang="en-US" sz="1400" dirty="0"/>
                        <a:t>None</a:t>
                      </a:r>
                    </a:p>
                  </a:txBody>
                  <a:tcPr anchor="ctr"/>
                </a:tc>
                <a:tc>
                  <a:txBody>
                    <a:bodyPr/>
                    <a:lstStyle/>
                    <a:p>
                      <a:pPr algn="ctr"/>
                      <a:r>
                        <a:rPr lang="en-US" sz="1400" dirty="0"/>
                        <a:t>None</a:t>
                      </a:r>
                    </a:p>
                  </a:txBody>
                  <a:tcPr anchor="ctr"/>
                </a:tc>
                <a:extLst>
                  <a:ext uri="{0D108BD9-81ED-4DB2-BD59-A6C34878D82A}">
                    <a16:rowId xmlns:a16="http://schemas.microsoft.com/office/drawing/2014/main" val="10001"/>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P2, P4, P5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85649302"/>
                  </a:ext>
                </a:extLst>
              </a:tr>
              <a:tr h="0">
                <a:tc>
                  <a:txBody>
                    <a:bodyPr/>
                    <a:lstStyle/>
                    <a:p>
                      <a:pPr algn="ctr"/>
                      <a:r>
                        <a:rPr lang="en-US" sz="1400" dirty="0"/>
                        <a:t>P3: (G-1+N-1)*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003"/>
                  </a:ext>
                </a:extLst>
              </a:tr>
              <a:tr h="0">
                <a:tc>
                  <a:txBody>
                    <a:bodyPr/>
                    <a:lstStyle/>
                    <a:p>
                      <a:pPr algn="ctr"/>
                      <a:r>
                        <a:rPr lang="en-US" sz="1400" dirty="0"/>
                        <a:t>P6-2: (X-1+N-1)*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23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004"/>
                  </a:ext>
                </a:extLst>
              </a:tr>
              <a:tr h="0">
                <a:tc>
                  <a:txBody>
                    <a:bodyPr/>
                    <a:lstStyle/>
                    <a:p>
                      <a:pPr algn="ctr"/>
                      <a:r>
                        <a:rPr lang="en-US" sz="1400" b="1" dirty="0"/>
                        <a:t>Total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26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None</a:t>
                      </a:r>
                    </a:p>
                  </a:txBody>
                  <a:tcPr anchor="ctr"/>
                </a:tc>
                <a:extLst>
                  <a:ext uri="{0D108BD9-81ED-4DB2-BD59-A6C34878D82A}">
                    <a16:rowId xmlns:a16="http://schemas.microsoft.com/office/drawing/2014/main" val="3582543791"/>
                  </a:ext>
                </a:extLst>
              </a:tr>
            </a:tbl>
          </a:graphicData>
        </a:graphic>
      </p:graphicFrame>
      <p:sp>
        <p:nvSpPr>
          <p:cNvPr id="3" name="TextBox 2">
            <a:extLst>
              <a:ext uri="{FF2B5EF4-FFF2-40B4-BE49-F238E27FC236}">
                <a16:creationId xmlns:a16="http://schemas.microsoft.com/office/drawing/2014/main" id="{1DD1BD41-5803-4DC3-9D6C-B5E1B49357F2}"/>
              </a:ext>
            </a:extLst>
          </p:cNvPr>
          <p:cNvSpPr txBox="1"/>
          <p:nvPr/>
        </p:nvSpPr>
        <p:spPr>
          <a:xfrm>
            <a:off x="2838786" y="5864423"/>
            <a:ext cx="8017329" cy="307777"/>
          </a:xfrm>
          <a:prstGeom prst="rect">
            <a:avLst/>
          </a:prstGeom>
          <a:noFill/>
        </p:spPr>
        <p:txBody>
          <a:bodyPr wrap="square" rtlCol="0">
            <a:spAutoFit/>
          </a:bodyPr>
          <a:lstStyle/>
          <a:p>
            <a:r>
              <a:rPr lang="en-US" sz="1400" dirty="0">
                <a:solidFill>
                  <a:schemeClr val="tx2"/>
                </a:solidFill>
              </a:rPr>
              <a:t>* See Appendix A for list of G-1 generators and X-1 transformers tested</a:t>
            </a:r>
            <a:endParaRPr lang="en-US" sz="1400" dirty="0">
              <a:solidFill>
                <a:schemeClr val="tx2"/>
              </a:solidFill>
              <a:highlight>
                <a:srgbClr val="FFFF00"/>
              </a:highlight>
            </a:endParaRPr>
          </a:p>
        </p:txBody>
      </p:sp>
    </p:spTree>
    <p:extLst>
      <p:ext uri="{BB962C8B-B14F-4D97-AF65-F5344CB8AC3E}">
        <p14:creationId xmlns:p14="http://schemas.microsoft.com/office/powerpoint/2010/main" val="3710795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798B7-F3C6-12AC-6B83-181D7BCCB7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E5AB8B-2FC6-4FD6-1E20-5902E25DB439}"/>
              </a:ext>
            </a:extLst>
          </p:cNvPr>
          <p:cNvSpPr>
            <a:spLocks noGrp="1"/>
          </p:cNvSpPr>
          <p:nvPr>
            <p:ph type="title"/>
          </p:nvPr>
        </p:nvSpPr>
        <p:spPr/>
        <p:txBody>
          <a:bodyPr>
            <a:normAutofit/>
          </a:bodyPr>
          <a:lstStyle/>
          <a:p>
            <a:r>
              <a:rPr lang="en-US" dirty="0"/>
              <a:t>Project Need (continued)</a:t>
            </a:r>
          </a:p>
        </p:txBody>
      </p:sp>
      <p:sp>
        <p:nvSpPr>
          <p:cNvPr id="4" name="Slide Number Placeholder 3">
            <a:extLst>
              <a:ext uri="{FF2B5EF4-FFF2-40B4-BE49-F238E27FC236}">
                <a16:creationId xmlns:a16="http://schemas.microsoft.com/office/drawing/2014/main" id="{089CEE2F-3E73-300A-680C-A87CBF1B17E4}"/>
              </a:ext>
            </a:extLst>
          </p:cNvPr>
          <p:cNvSpPr>
            <a:spLocks noGrp="1"/>
          </p:cNvSpPr>
          <p:nvPr>
            <p:ph type="sldNum" sz="quarter" idx="12"/>
          </p:nvPr>
        </p:nvSpPr>
        <p:spPr/>
        <p:txBody>
          <a:bodyPr>
            <a:normAutofit/>
          </a:bodyPr>
          <a:lstStyle/>
          <a:p>
            <a:fld id="{1D93BD3E-1E9A-4970-A6F7-E7AC52762E0C}" type="slidenum">
              <a:rPr lang="en-US" smtClean="0"/>
              <a:pPr/>
              <a:t>4</a:t>
            </a:fld>
            <a:endParaRPr lang="en-US"/>
          </a:p>
        </p:txBody>
      </p:sp>
      <p:sp>
        <p:nvSpPr>
          <p:cNvPr id="10" name="Text Placeholder 9">
            <a:extLst>
              <a:ext uri="{FF2B5EF4-FFF2-40B4-BE49-F238E27FC236}">
                <a16:creationId xmlns:a16="http://schemas.microsoft.com/office/drawing/2014/main" id="{51F44847-BA65-2B80-8E46-9E04D505245C}"/>
              </a:ext>
            </a:extLst>
          </p:cNvPr>
          <p:cNvSpPr>
            <a:spLocks noGrp="1"/>
          </p:cNvSpPr>
          <p:nvPr>
            <p:ph type="body" sz="quarter" idx="16"/>
          </p:nvPr>
        </p:nvSpPr>
        <p:spPr>
          <a:xfrm>
            <a:off x="495300" y="1676399"/>
            <a:ext cx="11163300" cy="4885267"/>
          </a:xfrm>
        </p:spPr>
        <p:txBody>
          <a:bodyPr/>
          <a:lstStyle/>
          <a:p>
            <a:r>
              <a:rPr lang="en-US" dirty="0"/>
              <a:t>A minimum deliverability assessment was performed on the base case based on Planning Guide Section 4.1.1.7 and identified additional reliability violations under the minimum deliverability criteria.</a:t>
            </a:r>
          </a:p>
          <a:p>
            <a:endParaRPr lang="en-US" sz="1600" dirty="0"/>
          </a:p>
          <a:p>
            <a:r>
              <a:rPr lang="en-US" dirty="0"/>
              <a:t>System improvement is needed to meet reliability planning criteria</a:t>
            </a:r>
          </a:p>
          <a:p>
            <a:endParaRPr lang="en-US" dirty="0"/>
          </a:p>
        </p:txBody>
      </p:sp>
      <p:graphicFrame>
        <p:nvGraphicFramePr>
          <p:cNvPr id="8" name="Content Placeholder 4">
            <a:extLst>
              <a:ext uri="{FF2B5EF4-FFF2-40B4-BE49-F238E27FC236}">
                <a16:creationId xmlns:a16="http://schemas.microsoft.com/office/drawing/2014/main" id="{DFB0C6F7-786A-F9F7-EF6E-4DC1C928A8EA}"/>
              </a:ext>
            </a:extLst>
          </p:cNvPr>
          <p:cNvGraphicFramePr>
            <a:graphicFrameLocks/>
          </p:cNvGraphicFramePr>
          <p:nvPr>
            <p:extLst>
              <p:ext uri="{D42A27DB-BD31-4B8C-83A1-F6EECF244321}">
                <p14:modId xmlns:p14="http://schemas.microsoft.com/office/powerpoint/2010/main" val="3118127327"/>
              </p:ext>
            </p:extLst>
          </p:nvPr>
        </p:nvGraphicFramePr>
        <p:xfrm>
          <a:off x="2838786" y="3429000"/>
          <a:ext cx="6514427" cy="2346960"/>
        </p:xfrm>
        <a:graphic>
          <a:graphicData uri="http://schemas.openxmlformats.org/drawingml/2006/table">
            <a:tbl>
              <a:tblPr firstRow="1" bandRow="1">
                <a:tableStyleId>{5C22544A-7EE6-4342-B048-85BDC9FD1C3A}</a:tableStyleId>
              </a:tblPr>
              <a:tblGrid>
                <a:gridCol w="1833744">
                  <a:extLst>
                    <a:ext uri="{9D8B030D-6E8A-4147-A177-3AD203B41FA5}">
                      <a16:colId xmlns:a16="http://schemas.microsoft.com/office/drawing/2014/main" val="20000"/>
                    </a:ext>
                  </a:extLst>
                </a:gridCol>
                <a:gridCol w="1508801">
                  <a:extLst>
                    <a:ext uri="{9D8B030D-6E8A-4147-A177-3AD203B41FA5}">
                      <a16:colId xmlns:a16="http://schemas.microsoft.com/office/drawing/2014/main" val="3597910692"/>
                    </a:ext>
                  </a:extLst>
                </a:gridCol>
                <a:gridCol w="1585941">
                  <a:extLst>
                    <a:ext uri="{9D8B030D-6E8A-4147-A177-3AD203B41FA5}">
                      <a16:colId xmlns:a16="http://schemas.microsoft.com/office/drawing/2014/main" val="20002"/>
                    </a:ext>
                  </a:extLst>
                </a:gridCol>
                <a:gridCol w="1585941">
                  <a:extLst>
                    <a:ext uri="{9D8B030D-6E8A-4147-A177-3AD203B41FA5}">
                      <a16:colId xmlns:a16="http://schemas.microsoft.com/office/drawing/2014/main" val="2907732964"/>
                    </a:ext>
                  </a:extLst>
                </a:gridCol>
              </a:tblGrid>
              <a:tr h="493135">
                <a:tc>
                  <a:txBody>
                    <a:bodyPr/>
                    <a:lstStyle/>
                    <a:p>
                      <a:pPr algn="ctr"/>
                      <a:r>
                        <a:rPr lang="en-US" sz="1400" dirty="0"/>
                        <a:t>Contingency Category</a:t>
                      </a:r>
                    </a:p>
                  </a:txBody>
                  <a:tcPr anchor="ctr"/>
                </a:tc>
                <a:tc>
                  <a:txBody>
                    <a:bodyPr/>
                    <a:lstStyle/>
                    <a:p>
                      <a:pPr algn="ctr"/>
                      <a:r>
                        <a:rPr lang="en-US" sz="1400" dirty="0"/>
                        <a:t>Voltage Violations</a:t>
                      </a:r>
                    </a:p>
                  </a:txBody>
                  <a:tcPr anchor="ctr"/>
                </a:tc>
                <a:tc>
                  <a:txBody>
                    <a:bodyPr/>
                    <a:lstStyle/>
                    <a:p>
                      <a:pPr algn="ctr"/>
                      <a:r>
                        <a:rPr lang="en-US" sz="1400" dirty="0"/>
                        <a:t>Thermal Overloads</a:t>
                      </a:r>
                    </a:p>
                  </a:txBody>
                  <a:tcPr anchor="ctr"/>
                </a:tc>
                <a:tc>
                  <a:txBody>
                    <a:bodyPr/>
                    <a:lstStyle/>
                    <a:p>
                      <a:pPr algn="ctr"/>
                      <a:r>
                        <a:rPr lang="en-US" sz="1400" dirty="0"/>
                        <a:t>Unsolved </a:t>
                      </a:r>
                      <a:r>
                        <a:rPr lang="en-US" sz="1400" dirty="0">
                          <a:solidFill>
                            <a:schemeClr val="bg1"/>
                          </a:solidFill>
                        </a:rPr>
                        <a:t>Power Flow</a:t>
                      </a:r>
                    </a:p>
                  </a:txBody>
                  <a:tcPr anchor="ctr"/>
                </a:tc>
                <a:extLst>
                  <a:ext uri="{0D108BD9-81ED-4DB2-BD59-A6C34878D82A}">
                    <a16:rowId xmlns:a16="http://schemas.microsoft.com/office/drawing/2014/main" val="10000"/>
                  </a:ext>
                </a:extLst>
              </a:tr>
              <a:tr h="0">
                <a:tc>
                  <a:txBody>
                    <a:bodyPr/>
                    <a:lstStyle/>
                    <a:p>
                      <a:pPr algn="ctr"/>
                      <a:r>
                        <a:rPr lang="en-US" sz="1400" dirty="0"/>
                        <a:t>P0: N-0</a:t>
                      </a:r>
                    </a:p>
                  </a:txBody>
                  <a:tcPr anchor="ctr"/>
                </a:tc>
                <a:tc>
                  <a:txBody>
                    <a:bodyPr/>
                    <a:lstStyle/>
                    <a:p>
                      <a:pPr algn="ctr"/>
                      <a:r>
                        <a:rPr lang="en-US" sz="1400" dirty="0"/>
                        <a:t>None</a:t>
                      </a:r>
                    </a:p>
                  </a:txBody>
                  <a:tcPr anchor="ctr"/>
                </a:tc>
                <a:tc>
                  <a:txBody>
                    <a:bodyPr/>
                    <a:lstStyle/>
                    <a:p>
                      <a:pPr algn="ctr"/>
                      <a:r>
                        <a:rPr lang="en-US" sz="1400" dirty="0"/>
                        <a:t>None</a:t>
                      </a:r>
                    </a:p>
                  </a:txBody>
                  <a:tcPr anchor="ctr"/>
                </a:tc>
                <a:tc>
                  <a:txBody>
                    <a:bodyPr/>
                    <a:lstStyle/>
                    <a:p>
                      <a:pPr algn="ctr"/>
                      <a:r>
                        <a:rPr lang="en-US" sz="1400" dirty="0"/>
                        <a:t>None</a:t>
                      </a:r>
                    </a:p>
                  </a:txBody>
                  <a:tcPr anchor="ctr"/>
                </a:tc>
                <a:extLst>
                  <a:ext uri="{0D108BD9-81ED-4DB2-BD59-A6C34878D82A}">
                    <a16:rowId xmlns:a16="http://schemas.microsoft.com/office/drawing/2014/main" val="4195708313"/>
                  </a:ext>
                </a:extLst>
              </a:tr>
              <a:tr h="0">
                <a:tc>
                  <a:txBody>
                    <a:bodyPr/>
                    <a:lstStyle/>
                    <a:p>
                      <a:pPr algn="ctr"/>
                      <a:r>
                        <a:rPr lang="en-US" sz="1400" dirty="0"/>
                        <a:t>P1, P2-1, P7: N-1</a:t>
                      </a:r>
                    </a:p>
                  </a:txBody>
                  <a:tcPr anchor="ctr"/>
                </a:tc>
                <a:tc>
                  <a:txBody>
                    <a:bodyPr/>
                    <a:lstStyle/>
                    <a:p>
                      <a:pPr algn="ctr"/>
                      <a:r>
                        <a:rPr lang="en-US" sz="1400" dirty="0"/>
                        <a:t>None</a:t>
                      </a:r>
                    </a:p>
                  </a:txBody>
                  <a:tcPr anchor="ctr"/>
                </a:tc>
                <a:tc>
                  <a:txBody>
                    <a:bodyPr/>
                    <a:lstStyle/>
                    <a:p>
                      <a:pPr algn="ctr"/>
                      <a:r>
                        <a:rPr lang="en-US" sz="1400" dirty="0"/>
                        <a:t>2</a:t>
                      </a:r>
                    </a:p>
                  </a:txBody>
                  <a:tcPr anchor="ctr"/>
                </a:tc>
                <a:tc>
                  <a:txBody>
                    <a:bodyPr/>
                    <a:lstStyle/>
                    <a:p>
                      <a:pPr algn="ctr"/>
                      <a:r>
                        <a:rPr lang="en-US" sz="1400" dirty="0"/>
                        <a:t>None</a:t>
                      </a:r>
                    </a:p>
                  </a:txBody>
                  <a:tcPr anchor="ctr"/>
                </a:tc>
                <a:extLst>
                  <a:ext uri="{0D108BD9-81ED-4DB2-BD59-A6C34878D82A}">
                    <a16:rowId xmlns:a16="http://schemas.microsoft.com/office/drawing/2014/main" val="10001"/>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P2, P4, P5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85649302"/>
                  </a:ext>
                </a:extLst>
              </a:tr>
              <a:tr h="0">
                <a:tc>
                  <a:txBody>
                    <a:bodyPr/>
                    <a:lstStyle/>
                    <a:p>
                      <a:pPr algn="ctr"/>
                      <a:r>
                        <a:rPr lang="en-US" sz="1400" dirty="0"/>
                        <a:t>P3: (G-1+N-1)*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003"/>
                  </a:ext>
                </a:extLst>
              </a:tr>
              <a:tr h="0">
                <a:tc>
                  <a:txBody>
                    <a:bodyPr/>
                    <a:lstStyle/>
                    <a:p>
                      <a:pPr algn="ctr"/>
                      <a:r>
                        <a:rPr lang="en-US" sz="1400" dirty="0"/>
                        <a:t>P6-2: (X-1+N-1)*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None</a:t>
                      </a:r>
                    </a:p>
                  </a:txBody>
                  <a:tcPr anchor="ctr"/>
                </a:tc>
                <a:extLst>
                  <a:ext uri="{0D108BD9-81ED-4DB2-BD59-A6C34878D82A}">
                    <a16:rowId xmlns:a16="http://schemas.microsoft.com/office/drawing/2014/main" val="10004"/>
                  </a:ext>
                </a:extLst>
              </a:tr>
              <a:tr h="0">
                <a:tc>
                  <a:txBody>
                    <a:bodyPr/>
                    <a:lstStyle/>
                    <a:p>
                      <a:pPr algn="ctr"/>
                      <a:r>
                        <a:rPr lang="en-US" sz="1400" b="1" dirty="0"/>
                        <a:t>Total</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None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t>None</a:t>
                      </a:r>
                    </a:p>
                  </a:txBody>
                  <a:tcPr anchor="ctr"/>
                </a:tc>
                <a:extLst>
                  <a:ext uri="{0D108BD9-81ED-4DB2-BD59-A6C34878D82A}">
                    <a16:rowId xmlns:a16="http://schemas.microsoft.com/office/drawing/2014/main" val="3582543791"/>
                  </a:ext>
                </a:extLst>
              </a:tr>
            </a:tbl>
          </a:graphicData>
        </a:graphic>
      </p:graphicFrame>
      <p:sp>
        <p:nvSpPr>
          <p:cNvPr id="9" name="TextBox 8">
            <a:extLst>
              <a:ext uri="{FF2B5EF4-FFF2-40B4-BE49-F238E27FC236}">
                <a16:creationId xmlns:a16="http://schemas.microsoft.com/office/drawing/2014/main" id="{3928FFCF-24A5-FEBE-ED35-4E9AF45710C7}"/>
              </a:ext>
            </a:extLst>
          </p:cNvPr>
          <p:cNvSpPr txBox="1"/>
          <p:nvPr/>
        </p:nvSpPr>
        <p:spPr>
          <a:xfrm>
            <a:off x="2838786" y="5864423"/>
            <a:ext cx="8017329" cy="307777"/>
          </a:xfrm>
          <a:prstGeom prst="rect">
            <a:avLst/>
          </a:prstGeom>
          <a:noFill/>
        </p:spPr>
        <p:txBody>
          <a:bodyPr wrap="square" rtlCol="0">
            <a:spAutoFit/>
          </a:bodyPr>
          <a:lstStyle/>
          <a:p>
            <a:r>
              <a:rPr lang="en-US" sz="1400" dirty="0">
                <a:solidFill>
                  <a:schemeClr val="tx2"/>
                </a:solidFill>
              </a:rPr>
              <a:t>* See Appendix A for list of G-1 generators and X-1 transformers tested</a:t>
            </a:r>
            <a:endParaRPr lang="en-US" sz="1400" dirty="0">
              <a:solidFill>
                <a:schemeClr val="tx2"/>
              </a:solidFill>
              <a:highlight>
                <a:srgbClr val="FFFF00"/>
              </a:highlight>
            </a:endParaRPr>
          </a:p>
        </p:txBody>
      </p:sp>
    </p:spTree>
    <p:extLst>
      <p:ext uri="{BB962C8B-B14F-4D97-AF65-F5344CB8AC3E}">
        <p14:creationId xmlns:p14="http://schemas.microsoft.com/office/powerpoint/2010/main" val="957378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006A-F841-1986-C996-CBD5C373BE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7CD4FF-8D2F-6475-3AF2-306746E4BAAE}"/>
              </a:ext>
            </a:extLst>
          </p:cNvPr>
          <p:cNvSpPr>
            <a:spLocks noGrp="1"/>
          </p:cNvSpPr>
          <p:nvPr>
            <p:ph type="title"/>
          </p:nvPr>
        </p:nvSpPr>
        <p:spPr/>
        <p:txBody>
          <a:bodyPr/>
          <a:lstStyle/>
          <a:p>
            <a:r>
              <a:rPr lang="en-US" dirty="0"/>
              <a:t>Comparison of Project Options</a:t>
            </a:r>
          </a:p>
        </p:txBody>
      </p:sp>
      <p:sp>
        <p:nvSpPr>
          <p:cNvPr id="5" name="Text Placeholder 4">
            <a:extLst>
              <a:ext uri="{FF2B5EF4-FFF2-40B4-BE49-F238E27FC236}">
                <a16:creationId xmlns:a16="http://schemas.microsoft.com/office/drawing/2014/main" id="{2E14C322-0B51-07CD-C433-C1FC17D0F4F0}"/>
              </a:ext>
            </a:extLst>
          </p:cNvPr>
          <p:cNvSpPr>
            <a:spLocks noGrp="1"/>
          </p:cNvSpPr>
          <p:nvPr>
            <p:ph type="body" sz="quarter" idx="16"/>
          </p:nvPr>
        </p:nvSpPr>
        <p:spPr>
          <a:xfrm>
            <a:off x="495300" y="1114424"/>
            <a:ext cx="11163300" cy="2619375"/>
          </a:xfrm>
        </p:spPr>
        <p:txBody>
          <a:bodyPr/>
          <a:lstStyle/>
          <a:p>
            <a:r>
              <a:rPr lang="en-US" dirty="0"/>
              <a:t>ERCOT analyzed five options and short-listed three options.</a:t>
            </a:r>
          </a:p>
          <a:p>
            <a:r>
              <a:rPr lang="en-US" dirty="0"/>
              <a:t>Among the three short-listed options, Option 1 addresses all project needs in the study area, meets ERCOT and NERC reliability standards, is the least cost option, and is feasible.</a:t>
            </a:r>
          </a:p>
        </p:txBody>
      </p:sp>
      <p:sp>
        <p:nvSpPr>
          <p:cNvPr id="3" name="Content Placeholder 2">
            <a:extLst>
              <a:ext uri="{FF2B5EF4-FFF2-40B4-BE49-F238E27FC236}">
                <a16:creationId xmlns:a16="http://schemas.microsoft.com/office/drawing/2014/main" id="{6EDF3F63-BDD0-0151-DF11-CBE86FA1EAFB}"/>
              </a:ext>
            </a:extLst>
          </p:cNvPr>
          <p:cNvSpPr>
            <a:spLocks noGrp="1"/>
          </p:cNvSpPr>
          <p:nvPr>
            <p:ph type="body" sz="quarter" idx="15"/>
          </p:nvPr>
        </p:nvSpPr>
        <p:spPr>
          <a:xfrm flipH="1">
            <a:off x="495300" y="5759451"/>
            <a:ext cx="11018274" cy="977899"/>
          </a:xfrm>
        </p:spPr>
        <p:txBody>
          <a:bodyPr/>
          <a:lstStyle/>
          <a:p>
            <a:r>
              <a:rPr lang="en-US" dirty="0"/>
              <a:t>Key Takeaway: Option 1 was selected as the ERCOT preferred option because it addresses all project needs in the study area, meets ERCOT and NERC reliability standards, is the least cost option, and is feasible.</a:t>
            </a:r>
          </a:p>
        </p:txBody>
      </p:sp>
      <p:sp>
        <p:nvSpPr>
          <p:cNvPr id="4" name="Slide Number Placeholder 3">
            <a:extLst>
              <a:ext uri="{FF2B5EF4-FFF2-40B4-BE49-F238E27FC236}">
                <a16:creationId xmlns:a16="http://schemas.microsoft.com/office/drawing/2014/main" id="{57AAA1E1-6C57-EA48-F900-B28C63902B5B}"/>
              </a:ext>
            </a:extLst>
          </p:cNvPr>
          <p:cNvSpPr>
            <a:spLocks noGrp="1"/>
          </p:cNvSpPr>
          <p:nvPr>
            <p:ph type="sldNum" sz="quarter" idx="12"/>
          </p:nvPr>
        </p:nvSpPr>
        <p:spPr/>
        <p:txBody>
          <a:bodyPr>
            <a:normAutofit/>
          </a:bodyPr>
          <a:lstStyle/>
          <a:p>
            <a:fld id="{1D93BD3E-1E9A-4970-A6F7-E7AC52762E0C}" type="slidenum">
              <a:rPr lang="en-US" smtClean="0"/>
              <a:pPr/>
              <a:t>5</a:t>
            </a:fld>
            <a:endParaRPr lang="en-US"/>
          </a:p>
        </p:txBody>
      </p:sp>
      <p:graphicFrame>
        <p:nvGraphicFramePr>
          <p:cNvPr id="6" name="Table 5">
            <a:extLst>
              <a:ext uri="{FF2B5EF4-FFF2-40B4-BE49-F238E27FC236}">
                <a16:creationId xmlns:a16="http://schemas.microsoft.com/office/drawing/2014/main" id="{5354B913-DECC-BB2A-E573-4B129B585329}"/>
              </a:ext>
            </a:extLst>
          </p:cNvPr>
          <p:cNvGraphicFramePr>
            <a:graphicFrameLocks noGrp="1"/>
          </p:cNvGraphicFramePr>
          <p:nvPr>
            <p:extLst>
              <p:ext uri="{D42A27DB-BD31-4B8C-83A1-F6EECF244321}">
                <p14:modId xmlns:p14="http://schemas.microsoft.com/office/powerpoint/2010/main" val="3814189953"/>
              </p:ext>
            </p:extLst>
          </p:nvPr>
        </p:nvGraphicFramePr>
        <p:xfrm>
          <a:off x="1321517" y="2580227"/>
          <a:ext cx="10272865" cy="2434956"/>
        </p:xfrm>
        <a:graphic>
          <a:graphicData uri="http://schemas.openxmlformats.org/drawingml/2006/table">
            <a:tbl>
              <a:tblPr firstRow="1" bandRow="1">
                <a:tableStyleId>{5C22544A-7EE6-4342-B048-85BDC9FD1C3A}</a:tableStyleId>
              </a:tblPr>
              <a:tblGrid>
                <a:gridCol w="3536164">
                  <a:extLst>
                    <a:ext uri="{9D8B030D-6E8A-4147-A177-3AD203B41FA5}">
                      <a16:colId xmlns:a16="http://schemas.microsoft.com/office/drawing/2014/main" val="3206995636"/>
                    </a:ext>
                  </a:extLst>
                </a:gridCol>
                <a:gridCol w="2349539">
                  <a:extLst>
                    <a:ext uri="{9D8B030D-6E8A-4147-A177-3AD203B41FA5}">
                      <a16:colId xmlns:a16="http://schemas.microsoft.com/office/drawing/2014/main" val="2674448076"/>
                    </a:ext>
                  </a:extLst>
                </a:gridCol>
                <a:gridCol w="2349539">
                  <a:extLst>
                    <a:ext uri="{9D8B030D-6E8A-4147-A177-3AD203B41FA5}">
                      <a16:colId xmlns:a16="http://schemas.microsoft.com/office/drawing/2014/main" val="4058640929"/>
                    </a:ext>
                  </a:extLst>
                </a:gridCol>
                <a:gridCol w="2037623">
                  <a:extLst>
                    <a:ext uri="{9D8B030D-6E8A-4147-A177-3AD203B41FA5}">
                      <a16:colId xmlns:a16="http://schemas.microsoft.com/office/drawing/2014/main" val="3653848413"/>
                    </a:ext>
                  </a:extLst>
                </a:gridCol>
              </a:tblGrid>
              <a:tr h="479199">
                <a:tc>
                  <a:txBody>
                    <a:bodyPr/>
                    <a:lstStyle/>
                    <a:p>
                      <a:pPr algn="ctr"/>
                      <a:endParaRPr lang="en-US" sz="1400" dirty="0"/>
                    </a:p>
                  </a:txBody>
                  <a:tcPr anchor="ctr">
                    <a:lnL w="12700" cap="flat" cmpd="sng" algn="ctr">
                      <a:solidFill>
                        <a:schemeClr val="bg1"/>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t>Option 1</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Option 2A</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Option 3A</a:t>
                      </a:r>
                    </a:p>
                  </a:txBody>
                  <a:tcPr anchor="ctr">
                    <a:lnL w="381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2601587"/>
                  </a:ext>
                </a:extLst>
              </a:tr>
              <a:tr h="479199">
                <a:tc>
                  <a:txBody>
                    <a:bodyPr/>
                    <a:lstStyle/>
                    <a:p>
                      <a:pPr algn="ctr"/>
                      <a:r>
                        <a:rPr lang="en-US" sz="1400" dirty="0">
                          <a:solidFill>
                            <a:schemeClr val="tx2"/>
                          </a:solidFill>
                        </a:rPr>
                        <a:t>Meets ERCOT and NERC Reliability Criteria</a:t>
                      </a:r>
                    </a:p>
                  </a:txBody>
                  <a:tcPr anchor="ctr">
                    <a:lnR w="38100" cap="flat" cmpd="sng" algn="ctr">
                      <a:solidFill>
                        <a:schemeClr val="accent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tx2"/>
                          </a:solidFill>
                        </a:rPr>
                        <a:t>Yes</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tx2"/>
                          </a:solidFill>
                        </a:rPr>
                        <a:t>No</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lang="en-US" sz="1400" kern="1200" dirty="0">
                          <a:solidFill>
                            <a:schemeClr val="tx2"/>
                          </a:solidFill>
                          <a:latin typeface="+mn-lt"/>
                          <a:ea typeface="+mn-ea"/>
                          <a:cs typeface="+mn-cs"/>
                        </a:rPr>
                        <a:t>Yes</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5364477"/>
                  </a:ext>
                </a:extLst>
              </a:tr>
              <a:tr h="479199">
                <a:tc>
                  <a:txBody>
                    <a:bodyPr/>
                    <a:lstStyle/>
                    <a:p>
                      <a:pPr algn="ctr"/>
                      <a:r>
                        <a:rPr lang="en-US" sz="1400" dirty="0">
                          <a:solidFill>
                            <a:schemeClr val="tx2"/>
                          </a:solidFill>
                        </a:rPr>
                        <a:t>Requires CCN </a:t>
                      </a:r>
                    </a:p>
                  </a:txBody>
                  <a:tcPr anchor="ctr">
                    <a:lnR w="38100" cap="flat" cmpd="sng" algn="ctr">
                      <a:solidFill>
                        <a:schemeClr val="accent1">
                          <a:lumMod val="50000"/>
                          <a:lumOff val="50000"/>
                        </a:schemeClr>
                      </a:solidFill>
                      <a:prstDash val="solid"/>
                      <a:round/>
                      <a:headEnd type="none" w="med" len="med"/>
                      <a:tailEnd type="none" w="med" len="med"/>
                    </a:lnR>
                  </a:tcPr>
                </a:tc>
                <a:tc>
                  <a:txBody>
                    <a:bodyPr/>
                    <a:lstStyle/>
                    <a:p>
                      <a:pPr algn="ctr"/>
                      <a:r>
                        <a:rPr kumimoji="0" lang="en-US" sz="1400" b="0" i="0" u="none" strike="noStrike" kern="1200" cap="none" spc="0" normalizeH="0" baseline="0" noProof="0" dirty="0">
                          <a:ln>
                            <a:noFill/>
                          </a:ln>
                          <a:solidFill>
                            <a:srgbClr val="4A525A"/>
                          </a:solidFill>
                          <a:effectLst/>
                          <a:uLnTx/>
                          <a:uFillTx/>
                          <a:latin typeface="Arial"/>
                          <a:ea typeface="+mn-ea"/>
                          <a:cs typeface="+mn-cs"/>
                        </a:rPr>
                        <a:t>No</a:t>
                      </a:r>
                      <a:endParaRPr lang="en-US" sz="1400" dirty="0">
                        <a:solidFill>
                          <a:schemeClr val="tx2"/>
                        </a:solidFill>
                      </a:endParaRP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tcPr>
                </a:tc>
                <a:tc>
                  <a:txBody>
                    <a:bodyPr/>
                    <a:lstStyle/>
                    <a:p>
                      <a:pPr algn="ctr"/>
                      <a:r>
                        <a:rPr kumimoji="0" lang="en-US" sz="1400" b="0" i="0" u="none" strike="noStrike" kern="1200" cap="none" spc="0" normalizeH="0" baseline="0" noProof="0">
                          <a:ln>
                            <a:noFill/>
                          </a:ln>
                          <a:solidFill>
                            <a:srgbClr val="4A525A"/>
                          </a:solidFill>
                          <a:effectLst/>
                          <a:uLnTx/>
                          <a:uFillTx/>
                          <a:latin typeface="Arial"/>
                          <a:ea typeface="+mn-ea"/>
                          <a:cs typeface="+mn-cs"/>
                        </a:rPr>
                        <a:t>No</a:t>
                      </a:r>
                      <a:endParaRPr lang="en-US" sz="1400" dirty="0">
                        <a:solidFill>
                          <a:schemeClr val="tx2"/>
                        </a:solidFill>
                      </a:endParaRP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noFill/>
                      <a:prstDash val="solid"/>
                      <a:round/>
                      <a:headEnd type="none" w="med" len="med"/>
                      <a:tailEnd type="none" w="med" len="med"/>
                    </a:lnR>
                  </a:tcPr>
                </a:tc>
                <a:tc>
                  <a:txBody>
                    <a:bodyPr/>
                    <a:lstStyle/>
                    <a:p>
                      <a:pPr marL="0" algn="ctr" defTabSz="914400" rtl="0" eaLnBrk="1" latinLnBrk="0" hangingPunct="1"/>
                      <a:r>
                        <a:rPr kumimoji="0" lang="en-US" sz="1400" b="0" i="0" u="none" strike="noStrike" kern="1200" cap="none" spc="0" normalizeH="0" baseline="0" noProof="0" dirty="0">
                          <a:ln>
                            <a:noFill/>
                          </a:ln>
                          <a:solidFill>
                            <a:srgbClr val="4A525A"/>
                          </a:solidFill>
                          <a:effectLst/>
                          <a:uLnTx/>
                          <a:uFillTx/>
                          <a:latin typeface="Arial"/>
                          <a:ea typeface="+mn-ea"/>
                          <a:cs typeface="+mn-cs"/>
                        </a:rPr>
                        <a:t>No</a:t>
                      </a:r>
                      <a:endParaRPr lang="en-US" sz="1400" kern="1200" dirty="0">
                        <a:solidFill>
                          <a:schemeClr val="tx2"/>
                        </a:solidFill>
                        <a:latin typeface="+mn-lt"/>
                        <a:ea typeface="+mn-ea"/>
                        <a:cs typeface="+mn-cs"/>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26820460"/>
                  </a:ext>
                </a:extLst>
              </a:tr>
              <a:tr h="479199">
                <a:tc>
                  <a:txBody>
                    <a:bodyPr/>
                    <a:lstStyle/>
                    <a:p>
                      <a:pPr algn="ctr"/>
                      <a:r>
                        <a:rPr lang="en-US" sz="1400" dirty="0">
                          <a:solidFill>
                            <a:schemeClr val="tx2"/>
                          </a:solidFill>
                        </a:rPr>
                        <a:t>Cost Estimate* (~$M)</a:t>
                      </a:r>
                    </a:p>
                  </a:txBody>
                  <a:tcPr anchor="ctr">
                    <a:lnR w="38100" cap="flat" cmpd="sng" algn="ctr">
                      <a:solidFill>
                        <a:schemeClr val="accent1">
                          <a:lumMod val="50000"/>
                          <a:lumOff val="50000"/>
                        </a:schemeClr>
                      </a:solidFill>
                      <a:prstDash val="solid"/>
                      <a:round/>
                      <a:headEnd type="none" w="med" len="med"/>
                      <a:tailEnd type="none" w="med" len="med"/>
                    </a:lnR>
                  </a:tcPr>
                </a:tc>
                <a:tc>
                  <a:txBody>
                    <a:bodyPr/>
                    <a:lstStyle/>
                    <a:p>
                      <a:pPr algn="ctr"/>
                      <a:r>
                        <a:rPr lang="en-US" sz="1400" dirty="0">
                          <a:solidFill>
                            <a:schemeClr val="tx2"/>
                          </a:solidFill>
                        </a:rPr>
                        <a:t>$233.3**</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tcPr>
                </a:tc>
                <a:tc>
                  <a:txBody>
                    <a:bodyPr/>
                    <a:lstStyle/>
                    <a:p>
                      <a:pPr algn="ctr"/>
                      <a:r>
                        <a:rPr lang="en-US" sz="1400" dirty="0">
                          <a:solidFill>
                            <a:schemeClr val="tx2"/>
                          </a:solidFill>
                        </a:rPr>
                        <a:t>$296.9</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no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$285.6</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48008137"/>
                  </a:ext>
                </a:extLst>
              </a:tr>
              <a:tr h="479199">
                <a:tc>
                  <a:txBody>
                    <a:bodyPr/>
                    <a:lstStyle/>
                    <a:p>
                      <a:pPr algn="ctr"/>
                      <a:r>
                        <a:rPr lang="en-US" sz="1400">
                          <a:solidFill>
                            <a:schemeClr val="tx2"/>
                          </a:solidFill>
                        </a:rPr>
                        <a:t>Feasible</a:t>
                      </a:r>
                    </a:p>
                  </a:txBody>
                  <a:tcPr anchor="ctr">
                    <a:lnR w="38100" cap="flat" cmpd="sng" algn="ctr">
                      <a:solidFill>
                        <a:schemeClr val="accent1">
                          <a:lumMod val="50000"/>
                          <a:lumOff val="50000"/>
                        </a:schemeClr>
                      </a:solidFill>
                      <a:prstDash val="solid"/>
                      <a:round/>
                      <a:headEnd type="none" w="med" len="med"/>
                      <a:tailEnd type="none" w="med" len="med"/>
                    </a:lnR>
                  </a:tcPr>
                </a:tc>
                <a:tc>
                  <a:txBody>
                    <a:bodyPr/>
                    <a:lstStyle/>
                    <a:p>
                      <a:pPr algn="ctr"/>
                      <a:r>
                        <a:rPr lang="en-US" sz="1400" dirty="0">
                          <a:solidFill>
                            <a:schemeClr val="tx2"/>
                          </a:solidFill>
                        </a:rPr>
                        <a:t>Yes</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solidFill>
                        <a:schemeClr val="accent1">
                          <a:lumMod val="50000"/>
                          <a:lumOff val="50000"/>
                        </a:schemeClr>
                      </a:solidFill>
                      <a:prstDash val="solid"/>
                      <a:round/>
                      <a:headEnd type="none" w="med" len="med"/>
                      <a:tailEnd type="none" w="med" len="med"/>
                    </a:lnR>
                    <a:lnB w="38100" cap="flat" cmpd="sng" algn="ctr">
                      <a:solidFill>
                        <a:schemeClr val="accent1">
                          <a:lumMod val="50000"/>
                          <a:lumOff val="50000"/>
                        </a:schemeClr>
                      </a:solidFill>
                      <a:prstDash val="solid"/>
                      <a:round/>
                      <a:headEnd type="none" w="med" len="med"/>
                      <a:tailEnd type="none" w="med" len="med"/>
                    </a:lnB>
                  </a:tcPr>
                </a:tc>
                <a:tc>
                  <a:txBody>
                    <a:bodyPr/>
                    <a:lstStyle/>
                    <a:p>
                      <a:pPr algn="ctr"/>
                      <a:r>
                        <a:rPr lang="en-US" sz="1400" dirty="0">
                          <a:solidFill>
                            <a:schemeClr val="tx2"/>
                          </a:solidFill>
                        </a:rPr>
                        <a:t>Yes</a:t>
                      </a:r>
                    </a:p>
                  </a:txBody>
                  <a:tcPr anchor="ctr">
                    <a:lnL w="38100" cap="flat" cmpd="sng" algn="ctr">
                      <a:solidFill>
                        <a:schemeClr val="accent1">
                          <a:lumMod val="50000"/>
                          <a:lumOff val="50000"/>
                        </a:schemeClr>
                      </a:solidFill>
                      <a:prstDash val="solid"/>
                      <a:round/>
                      <a:headEnd type="none" w="med" len="med"/>
                      <a:tailEnd type="none" w="med" len="med"/>
                    </a:lnL>
                    <a:lnR w="38100" cap="flat" cmpd="sng" algn="ctr">
                      <a:no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No***</a:t>
                      </a: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1521340"/>
                  </a:ext>
                </a:extLst>
              </a:tr>
            </a:tbl>
          </a:graphicData>
        </a:graphic>
      </p:graphicFrame>
      <p:sp>
        <p:nvSpPr>
          <p:cNvPr id="7" name="Rectangle 6">
            <a:extLst>
              <a:ext uri="{FF2B5EF4-FFF2-40B4-BE49-F238E27FC236}">
                <a16:creationId xmlns:a16="http://schemas.microsoft.com/office/drawing/2014/main" id="{B8138403-D3FE-022C-4D8B-BED9F0A53967}"/>
              </a:ext>
            </a:extLst>
          </p:cNvPr>
          <p:cNvSpPr/>
          <p:nvPr/>
        </p:nvSpPr>
        <p:spPr>
          <a:xfrm>
            <a:off x="1321517" y="5129380"/>
            <a:ext cx="7240749" cy="5158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tx2"/>
                </a:solidFill>
              </a:rPr>
              <a:t>*Cost estimates were provided by Oncor.</a:t>
            </a:r>
          </a:p>
          <a:p>
            <a:r>
              <a:rPr lang="en-US" sz="1200" dirty="0">
                <a:solidFill>
                  <a:schemeClr val="tx2"/>
                </a:solidFill>
              </a:rPr>
              <a:t>** Cost estimate is different from initial project submittal.</a:t>
            </a:r>
          </a:p>
          <a:p>
            <a:r>
              <a:rPr lang="en-US" sz="1200" dirty="0">
                <a:solidFill>
                  <a:schemeClr val="tx2"/>
                </a:solidFill>
              </a:rPr>
              <a:t>*** Infeasible due to expansion restrictions at the existing Paris Switch 345-kV facility.</a:t>
            </a:r>
          </a:p>
        </p:txBody>
      </p:sp>
    </p:spTree>
    <p:extLst>
      <p:ext uri="{BB962C8B-B14F-4D97-AF65-F5344CB8AC3E}">
        <p14:creationId xmlns:p14="http://schemas.microsoft.com/office/powerpoint/2010/main" val="3627051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7B16F-B766-DDB1-94D9-03DD616564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AB436F-1045-FC28-8632-8D02D3769D1E}"/>
              </a:ext>
            </a:extLst>
          </p:cNvPr>
          <p:cNvSpPr>
            <a:spLocks noGrp="1"/>
          </p:cNvSpPr>
          <p:nvPr>
            <p:ph type="title"/>
          </p:nvPr>
        </p:nvSpPr>
        <p:spPr/>
        <p:txBody>
          <a:bodyPr/>
          <a:lstStyle/>
          <a:p>
            <a:r>
              <a:rPr lang="en-US" dirty="0" err="1"/>
              <a:t>Subsynchronous</a:t>
            </a:r>
            <a:r>
              <a:rPr lang="en-US" dirty="0"/>
              <a:t> Oscillation (SSO) Assessment</a:t>
            </a:r>
          </a:p>
        </p:txBody>
      </p:sp>
      <p:sp>
        <p:nvSpPr>
          <p:cNvPr id="5" name="Text Placeholder 4">
            <a:extLst>
              <a:ext uri="{FF2B5EF4-FFF2-40B4-BE49-F238E27FC236}">
                <a16:creationId xmlns:a16="http://schemas.microsoft.com/office/drawing/2014/main" id="{6FE82479-54D6-65EE-2846-4AB57B3C6B40}"/>
              </a:ext>
            </a:extLst>
          </p:cNvPr>
          <p:cNvSpPr>
            <a:spLocks noGrp="1"/>
          </p:cNvSpPr>
          <p:nvPr>
            <p:ph type="body" sz="quarter" idx="16"/>
          </p:nvPr>
        </p:nvSpPr>
        <p:spPr/>
        <p:txBody>
          <a:bodyPr/>
          <a:lstStyle/>
          <a:p>
            <a:endParaRPr lang="en-US" dirty="0"/>
          </a:p>
          <a:p>
            <a:r>
              <a:rPr lang="en-US" dirty="0"/>
              <a:t>Pursuant to Protocol Section 3.22.1.3</a:t>
            </a:r>
          </a:p>
          <a:p>
            <a:pPr lvl="1"/>
            <a:r>
              <a:rPr lang="en-US" dirty="0"/>
              <a:t>ERCOT conducted a SSO screening for Option 1 and found no adverse SSO impacts to the existing and planned generation resources at the time of this study</a:t>
            </a:r>
          </a:p>
        </p:txBody>
      </p:sp>
      <p:sp>
        <p:nvSpPr>
          <p:cNvPr id="3" name="Content Placeholder 2">
            <a:extLst>
              <a:ext uri="{FF2B5EF4-FFF2-40B4-BE49-F238E27FC236}">
                <a16:creationId xmlns:a16="http://schemas.microsoft.com/office/drawing/2014/main" id="{5DCDD72E-57AD-31B1-731A-FB9EDE5A40CC}"/>
              </a:ext>
            </a:extLst>
          </p:cNvPr>
          <p:cNvSpPr>
            <a:spLocks noGrp="1"/>
          </p:cNvSpPr>
          <p:nvPr>
            <p:ph type="body" sz="quarter" idx="15"/>
          </p:nvPr>
        </p:nvSpPr>
        <p:spPr>
          <a:xfrm flipH="1">
            <a:off x="495300" y="6096000"/>
            <a:ext cx="11163298" cy="550606"/>
          </a:xfrm>
        </p:spPr>
        <p:txBody>
          <a:bodyPr/>
          <a:lstStyle/>
          <a:p>
            <a:r>
              <a:rPr lang="en-US" dirty="0"/>
              <a:t>Key Takeaway: Option 1 did not have an adverse SSO impact at the time of the study.</a:t>
            </a:r>
          </a:p>
        </p:txBody>
      </p:sp>
      <p:sp>
        <p:nvSpPr>
          <p:cNvPr id="4" name="Slide Number Placeholder 3">
            <a:extLst>
              <a:ext uri="{FF2B5EF4-FFF2-40B4-BE49-F238E27FC236}">
                <a16:creationId xmlns:a16="http://schemas.microsoft.com/office/drawing/2014/main" id="{EF498A22-50E5-EC3C-0604-6AB53A09DD50}"/>
              </a:ext>
            </a:extLst>
          </p:cNvPr>
          <p:cNvSpPr>
            <a:spLocks noGrp="1"/>
          </p:cNvSpPr>
          <p:nvPr>
            <p:ph type="sldNum" sz="quarter" idx="12"/>
          </p:nvPr>
        </p:nvSpPr>
        <p:spPr/>
        <p:txBody>
          <a:bodyPr>
            <a:normAutofit/>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3499934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AD77-5763-8FBF-3F45-C19831183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D2397-B5BC-92C9-8E37-99B529012292}"/>
              </a:ext>
            </a:extLst>
          </p:cNvPr>
          <p:cNvSpPr>
            <a:spLocks noGrp="1"/>
          </p:cNvSpPr>
          <p:nvPr>
            <p:ph type="title"/>
          </p:nvPr>
        </p:nvSpPr>
        <p:spPr/>
        <p:txBody>
          <a:bodyPr/>
          <a:lstStyle/>
          <a:p>
            <a:r>
              <a:rPr lang="en-US" dirty="0"/>
              <a:t>Congestion Analysis and Sensitivity Analysis</a:t>
            </a:r>
          </a:p>
        </p:txBody>
      </p:sp>
      <p:sp>
        <p:nvSpPr>
          <p:cNvPr id="5" name="Text Placeholder 4">
            <a:extLst>
              <a:ext uri="{FF2B5EF4-FFF2-40B4-BE49-F238E27FC236}">
                <a16:creationId xmlns:a16="http://schemas.microsoft.com/office/drawing/2014/main" id="{862D9D35-78ED-39DF-73A8-9F5CE64DD6F3}"/>
              </a:ext>
            </a:extLst>
          </p:cNvPr>
          <p:cNvSpPr>
            <a:spLocks noGrp="1"/>
          </p:cNvSpPr>
          <p:nvPr>
            <p:ph type="body" sz="quarter" idx="16"/>
          </p:nvPr>
        </p:nvSpPr>
        <p:spPr>
          <a:xfrm>
            <a:off x="514350" y="1244599"/>
            <a:ext cx="11163300" cy="3878007"/>
          </a:xfrm>
        </p:spPr>
        <p:txBody>
          <a:bodyPr/>
          <a:lstStyle/>
          <a:p>
            <a:r>
              <a:rPr lang="en-US" dirty="0"/>
              <a:t>Pursuant to Planning Guide 3.1.3</a:t>
            </a:r>
          </a:p>
          <a:p>
            <a:pPr lvl="1"/>
            <a:r>
              <a:rPr lang="en-US" dirty="0"/>
              <a:t>ERCOT shall evaluate if the recommended project will have an impact on system congestion.</a:t>
            </a:r>
          </a:p>
          <a:p>
            <a:pPr lvl="1"/>
            <a:r>
              <a:rPr lang="en-US" dirty="0"/>
              <a:t>ERCOT shall perform a generation sensitivity analysis and evaluate impacts related to the load scaling used in the study on any constraints resulting in project recommendations.</a:t>
            </a:r>
          </a:p>
          <a:p>
            <a:pPr lvl="1"/>
            <a:endParaRPr lang="en-US" dirty="0"/>
          </a:p>
          <a:p>
            <a:pPr marL="0" lvl="1" indent="0">
              <a:buNone/>
            </a:pPr>
            <a:r>
              <a:rPr lang="en-US" sz="2200" dirty="0"/>
              <a:t>ERCOT concluded that</a:t>
            </a:r>
          </a:p>
          <a:p>
            <a:pPr lvl="1"/>
            <a:r>
              <a:rPr lang="en-US" dirty="0"/>
              <a:t>Option 1 did not cause any additional congestion within the study area</a:t>
            </a:r>
          </a:p>
          <a:p>
            <a:pPr lvl="1"/>
            <a:r>
              <a:rPr lang="en-US" dirty="0"/>
              <a:t>No potential future generation studied impacts the preferred option</a:t>
            </a:r>
          </a:p>
          <a:p>
            <a:pPr lvl="1"/>
            <a:r>
              <a:rPr lang="en-US" dirty="0"/>
              <a:t>The load scaling did not have a material impact on the project need</a:t>
            </a:r>
          </a:p>
          <a:p>
            <a:pPr lvl="1"/>
            <a:endParaRPr lang="en-US" dirty="0"/>
          </a:p>
          <a:p>
            <a:endParaRPr lang="en-US" dirty="0"/>
          </a:p>
        </p:txBody>
      </p:sp>
      <p:sp>
        <p:nvSpPr>
          <p:cNvPr id="3" name="Content Placeholder 2">
            <a:extLst>
              <a:ext uri="{FF2B5EF4-FFF2-40B4-BE49-F238E27FC236}">
                <a16:creationId xmlns:a16="http://schemas.microsoft.com/office/drawing/2014/main" id="{C82E5101-2CCF-CB37-099F-BD1BFA396155}"/>
              </a:ext>
            </a:extLst>
          </p:cNvPr>
          <p:cNvSpPr>
            <a:spLocks noGrp="1"/>
          </p:cNvSpPr>
          <p:nvPr>
            <p:ph type="body" sz="quarter" idx="15"/>
          </p:nvPr>
        </p:nvSpPr>
        <p:spPr>
          <a:xfrm flipH="1">
            <a:off x="495300" y="5830529"/>
            <a:ext cx="11163298" cy="757084"/>
          </a:xfrm>
        </p:spPr>
        <p:txBody>
          <a:bodyPr/>
          <a:lstStyle/>
          <a:p>
            <a:r>
              <a:rPr lang="en-US" dirty="0"/>
              <a:t>Key Takeaways: Option 1 did not cause any additional congestion in the study area. Potential generation did not impact the preferred option and load scaling did not impact the project need.</a:t>
            </a:r>
          </a:p>
        </p:txBody>
      </p:sp>
      <p:sp>
        <p:nvSpPr>
          <p:cNvPr id="4" name="Slide Number Placeholder 3">
            <a:extLst>
              <a:ext uri="{FF2B5EF4-FFF2-40B4-BE49-F238E27FC236}">
                <a16:creationId xmlns:a16="http://schemas.microsoft.com/office/drawing/2014/main" id="{5842C1F7-5935-804E-DBD2-8AA89C4812BB}"/>
              </a:ext>
            </a:extLst>
          </p:cNvPr>
          <p:cNvSpPr>
            <a:spLocks noGrp="1"/>
          </p:cNvSpPr>
          <p:nvPr>
            <p:ph type="sldNum" sz="quarter" idx="12"/>
          </p:nvPr>
        </p:nvSpPr>
        <p:spPr/>
        <p:txBody>
          <a:bodyPr>
            <a:normAutofit/>
          </a:bodyPr>
          <a:lstStyle/>
          <a:p>
            <a:fld id="{1D93BD3E-1E9A-4970-A6F7-E7AC52762E0C}" type="slidenum">
              <a:rPr lang="en-US" smtClean="0"/>
              <a:pPr/>
              <a:t>7</a:t>
            </a:fld>
            <a:endParaRPr lang="en-US"/>
          </a:p>
        </p:txBody>
      </p:sp>
    </p:spTree>
    <p:extLst>
      <p:ext uri="{BB962C8B-B14F-4D97-AF65-F5344CB8AC3E}">
        <p14:creationId xmlns:p14="http://schemas.microsoft.com/office/powerpoint/2010/main" val="78218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1121-DBA7-E730-05C7-449CA906CB3D}"/>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2C507181-46A0-AAEF-F418-AB5408FE8892}"/>
              </a:ext>
            </a:extLst>
          </p:cNvPr>
          <p:cNvSpPr>
            <a:spLocks noGrp="1"/>
          </p:cNvSpPr>
          <p:nvPr>
            <p:ph type="sldNum" sz="quarter" idx="12"/>
          </p:nvPr>
        </p:nvSpPr>
        <p:spPr/>
        <p:txBody>
          <a:bodyPr/>
          <a:lstStyle/>
          <a:p>
            <a:fld id="{BCDE79FB-97BA-492B-8D57-F1373F9ADA95}" type="slidenum">
              <a:rPr lang="en-US" smtClean="0"/>
              <a:t>8</a:t>
            </a:fld>
            <a:endParaRPr lang="en-US" dirty="0"/>
          </a:p>
        </p:txBody>
      </p:sp>
      <p:sp>
        <p:nvSpPr>
          <p:cNvPr id="3" name="Text Placeholder 2">
            <a:extLst>
              <a:ext uri="{FF2B5EF4-FFF2-40B4-BE49-F238E27FC236}">
                <a16:creationId xmlns:a16="http://schemas.microsoft.com/office/drawing/2014/main" id="{4F671098-DDF9-97DF-1C07-8289E2E8F290}"/>
              </a:ext>
            </a:extLst>
          </p:cNvPr>
          <p:cNvSpPr>
            <a:spLocks noGrp="1"/>
          </p:cNvSpPr>
          <p:nvPr>
            <p:ph type="body" sz="quarter" idx="16"/>
          </p:nvPr>
        </p:nvSpPr>
        <p:spPr/>
        <p:txBody>
          <a:bodyPr/>
          <a:lstStyle/>
          <a:p>
            <a:r>
              <a:rPr lang="en-US" dirty="0"/>
              <a:t>Based on the review, ERCOT will recommend the Board endorse the Option 1 to address reliability issues Lamar, Franklin and Titus counties in the North, North Central and East Weather Zones</a:t>
            </a:r>
          </a:p>
          <a:p>
            <a:endParaRPr lang="en-US" dirty="0"/>
          </a:p>
          <a:p>
            <a:r>
              <a:rPr lang="en-US" dirty="0"/>
              <a:t>TSP expect to implement the upgrades May 2027</a:t>
            </a:r>
          </a:p>
          <a:p>
            <a:endParaRPr lang="en-US" dirty="0"/>
          </a:p>
          <a:p>
            <a:r>
              <a:rPr lang="en-US" dirty="0"/>
              <a:t>Estimated Cost: approximately $233.3 million</a:t>
            </a:r>
          </a:p>
          <a:p>
            <a:endParaRPr lang="en-US" dirty="0"/>
          </a:p>
          <a:p>
            <a:r>
              <a:rPr lang="en-US" dirty="0"/>
              <a:t>CCN filling would not be required</a:t>
            </a:r>
          </a:p>
        </p:txBody>
      </p:sp>
    </p:spTree>
    <p:extLst>
      <p:ext uri="{BB962C8B-B14F-4D97-AF65-F5344CB8AC3E}">
        <p14:creationId xmlns:p14="http://schemas.microsoft.com/office/powerpoint/2010/main" val="3683951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FF2A0-CAF3-1AD3-C106-E8AA2B20A7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EE553A-FF12-F026-0981-2370B1BE4F58}"/>
              </a:ext>
            </a:extLst>
          </p:cNvPr>
          <p:cNvSpPr>
            <a:spLocks noGrp="1"/>
          </p:cNvSpPr>
          <p:nvPr>
            <p:ph type="title"/>
          </p:nvPr>
        </p:nvSpPr>
        <p:spPr/>
        <p:txBody>
          <a:bodyPr/>
          <a:lstStyle/>
          <a:p>
            <a:r>
              <a:rPr lang="en-US" dirty="0"/>
              <a:t>ERCOT Recommendation</a:t>
            </a:r>
          </a:p>
        </p:txBody>
      </p:sp>
      <p:sp>
        <p:nvSpPr>
          <p:cNvPr id="5" name="Slide Number Placeholder 4">
            <a:extLst>
              <a:ext uri="{FF2B5EF4-FFF2-40B4-BE49-F238E27FC236}">
                <a16:creationId xmlns:a16="http://schemas.microsoft.com/office/drawing/2014/main" id="{CDEBBB6B-6368-B20D-A720-1B4F7479B355}"/>
              </a:ext>
            </a:extLst>
          </p:cNvPr>
          <p:cNvSpPr>
            <a:spLocks noGrp="1"/>
          </p:cNvSpPr>
          <p:nvPr>
            <p:ph type="sldNum" sz="quarter" idx="12"/>
          </p:nvPr>
        </p:nvSpPr>
        <p:spPr/>
        <p:txBody>
          <a:bodyPr/>
          <a:lstStyle/>
          <a:p>
            <a:fld id="{BCDE79FB-97BA-492B-8D57-F1373F9ADA95}" type="slidenum">
              <a:rPr lang="en-US" smtClean="0"/>
              <a:t>9</a:t>
            </a:fld>
            <a:endParaRPr lang="en-US"/>
          </a:p>
        </p:txBody>
      </p:sp>
      <p:pic>
        <p:nvPicPr>
          <p:cNvPr id="3" name="Picture 2">
            <a:extLst>
              <a:ext uri="{FF2B5EF4-FFF2-40B4-BE49-F238E27FC236}">
                <a16:creationId xmlns:a16="http://schemas.microsoft.com/office/drawing/2014/main" id="{8AAAB08C-D735-3FA5-B935-3575D8FB58C1}"/>
              </a:ext>
            </a:extLst>
          </p:cNvPr>
          <p:cNvPicPr>
            <a:picLocks noChangeAspect="1"/>
          </p:cNvPicPr>
          <p:nvPr/>
        </p:nvPicPr>
        <p:blipFill>
          <a:blip r:embed="rId2"/>
          <a:stretch>
            <a:fillRect/>
          </a:stretch>
        </p:blipFill>
        <p:spPr>
          <a:xfrm>
            <a:off x="5549960" y="1488716"/>
            <a:ext cx="6375340" cy="4056838"/>
          </a:xfrm>
          <a:prstGeom prst="rect">
            <a:avLst/>
          </a:prstGeom>
        </p:spPr>
      </p:pic>
      <p:sp>
        <p:nvSpPr>
          <p:cNvPr id="4" name="Text Placeholder 2">
            <a:extLst>
              <a:ext uri="{FF2B5EF4-FFF2-40B4-BE49-F238E27FC236}">
                <a16:creationId xmlns:a16="http://schemas.microsoft.com/office/drawing/2014/main" id="{3FF3582F-6E2E-7161-8718-E1F95698BC09}"/>
              </a:ext>
            </a:extLst>
          </p:cNvPr>
          <p:cNvSpPr>
            <a:spLocks noGrp="1"/>
          </p:cNvSpPr>
          <p:nvPr>
            <p:ph type="body" sz="quarter" idx="16"/>
          </p:nvPr>
        </p:nvSpPr>
        <p:spPr>
          <a:xfrm>
            <a:off x="378762" y="1672006"/>
            <a:ext cx="4972050" cy="3690257"/>
          </a:xfrm>
        </p:spPr>
        <p:txBody>
          <a:bodyPr/>
          <a:lstStyle/>
          <a:p>
            <a:pPr marL="342900" lvl="0" indent="-342900">
              <a:buFont typeface="Arial" panose="020B0604020202020204" pitchFamily="34" charset="0"/>
              <a:buChar char="•"/>
            </a:pPr>
            <a:r>
              <a:rPr lang="en-US" dirty="0"/>
              <a:t>Rebuild the existing Paris Switch to Monticello Switch 345-kV transmission line using double-circuit capable structures with one circuit in place with a conductor rated 2,987 MVA or greater, for approximately 49.8 miles; and</a:t>
            </a:r>
          </a:p>
          <a:p>
            <a:pPr marL="342900" lvl="0" indent="-342900">
              <a:buFont typeface="Arial" panose="020B0604020202020204" pitchFamily="34" charset="0"/>
              <a:buChar char="•"/>
            </a:pPr>
            <a:r>
              <a:rPr lang="en-US" dirty="0"/>
              <a:t>Upgrade all terminal and associated equipment to meet or exceed 1,792 MVA.</a:t>
            </a:r>
          </a:p>
          <a:p>
            <a:endParaRPr lang="en-US" dirty="0"/>
          </a:p>
        </p:txBody>
      </p:sp>
    </p:spTree>
    <p:extLst>
      <p:ext uri="{BB962C8B-B14F-4D97-AF65-F5344CB8AC3E}">
        <p14:creationId xmlns:p14="http://schemas.microsoft.com/office/powerpoint/2010/main" val="3284842619"/>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DBF02D57-CED3-4BB8-A699-7870ED500F61}"/>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PG Presentation Template" id="{B4478D45-AE08-4B4F-99CF-63600A9D6D50}" vid="{9C6A61ED-5D9D-43DF-AC3E-B0C1060BBB4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Ercot_x002e_comPage xmlns="5f527160-b6a2-448e-b210-55bbe2178a90" xsi:nil="true"/>
    <Audience xmlns="5f527160-b6a2-448e-b210-55bbe2178a90" xsi:nil="true"/>
    <lcf76f155ced4ddcb4097134ff3c332f xmlns="5f527160-b6a2-448e-b210-55bbe2178a9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8" ma:contentTypeDescription="Create a new document." ma:contentTypeScope="" ma:versionID="b4c82cc175136e5119ebe1daf97aec44">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afa9600c437eec4ba113eb804ae8201c"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Ercot_x002e_comPage" minOccurs="0"/>
                <xsd:element ref="ns2:Audienc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Ercot_x002e_comPage" ma:index="23" nillable="true" ma:displayName="Ercot.com Page" ma:format="Dropdown" ma:internalName="Ercot_x002e_comPage">
      <xsd:simpleType>
        <xsd:restriction base="dms:Text">
          <xsd:maxLength value="255"/>
        </xsd:restriction>
      </xsd:simpleType>
    </xsd:element>
    <xsd:element name="Audience" ma:index="24" nillable="true" ma:displayName="Audience" ma:format="Dropdown" ma:internalName="Audience">
      <xsd:simpleType>
        <xsd:restriction base="dms:Choice">
          <xsd:enumeration value="Board"/>
          <xsd:enumeration value="Weather"/>
          <xsd:enumeration value="Trending Topics"/>
        </xsd:restriction>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c66124c6-af80-4d3b-9935-8f09acb7a830}"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1"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754FD2-17D2-4534-9157-8CFDD0166132}">
  <ds:schemaRef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 ds:uri="cf8c9251-373f-4ee3-86cf-d97122226a81"/>
    <ds:schemaRef ds:uri="5f527160-b6a2-448e-b210-55bbe2178a90"/>
    <ds:schemaRef ds:uri="http://schemas.microsoft.com/office/2006/metadata/properties"/>
  </ds:schemaRefs>
</ds:datastoreItem>
</file>

<file path=customXml/itemProps2.xml><?xml version="1.0" encoding="utf-8"?>
<ds:datastoreItem xmlns:ds="http://schemas.openxmlformats.org/officeDocument/2006/customXml" ds:itemID="{214F09C5-68B6-42DD-A42B-4B647BCFDC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527160-b6a2-448e-b210-55bbe2178a90"/>
    <ds:schemaRef ds:uri="cf8c9251-373f-4ee3-86cf-d97122226a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A5F3B15-1EDA-47D5-B690-303F08E28C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RPG Presentation Template_2026</Template>
  <TotalTime>6161</TotalTime>
  <Words>892</Words>
  <Application>Microsoft Office PowerPoint</Application>
  <PresentationFormat>Widescreen</PresentationFormat>
  <Paragraphs>160</Paragraphs>
  <Slides>12</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Aptos</vt:lpstr>
      <vt:lpstr>Arial</vt:lpstr>
      <vt:lpstr>Wingdings</vt:lpstr>
      <vt:lpstr>1_Cover</vt:lpstr>
      <vt:lpstr>Page Design</vt:lpstr>
      <vt:lpstr>Oncor Electric Delivery Company LLC (Oncor) – Paris Switch to Monticello Switch 345-kV Line Rebuild Project (25RPG026)    Prabhu Gnanam Director, Grid Planning  Technical Advisory Committee Meeting April 29, 2026</vt:lpstr>
      <vt:lpstr>Overview </vt:lpstr>
      <vt:lpstr>Project Need</vt:lpstr>
      <vt:lpstr>Project Need (continued)</vt:lpstr>
      <vt:lpstr>Comparison of Project Options</vt:lpstr>
      <vt:lpstr>Subsynchronous Oscillation (SSO) Assessment</vt:lpstr>
      <vt:lpstr>Congestion Analysis and Sensitivity Analysis</vt:lpstr>
      <vt:lpstr>ERCOT Recommendation</vt:lpstr>
      <vt:lpstr>ERCOT Recommendation</vt:lpstr>
      <vt:lpstr>Thank you! Questions/Comments?</vt:lpstr>
      <vt:lpstr>Appendix</vt:lpstr>
      <vt:lpstr>Appendix A: G-1 Generators and X-1 Transformers List</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Ahmed, Tanzila</dc:creator>
  <cp:keywords/>
  <cp:lastModifiedBy>Golen, Robert</cp:lastModifiedBy>
  <cp:revision>39</cp:revision>
  <dcterms:created xsi:type="dcterms:W3CDTF">2026-03-30T14:36:41Z</dcterms:created>
  <dcterms:modified xsi:type="dcterms:W3CDTF">2026-04-17T22:18:24Z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